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259" r:id="rId3"/>
    <p:sldId id="264" r:id="rId4"/>
    <p:sldId id="266" r:id="rId5"/>
    <p:sldId id="265" r:id="rId6"/>
    <p:sldId id="267" r:id="rId7"/>
    <p:sldId id="261" r:id="rId8"/>
    <p:sldId id="268" r:id="rId9"/>
    <p:sldId id="269" r:id="rId10"/>
    <p:sldId id="270" r:id="rId11"/>
    <p:sldId id="271" r:id="rId12"/>
    <p:sldId id="272" r:id="rId13"/>
    <p:sldId id="273" r:id="rId14"/>
    <p:sldId id="274" r:id="rId15"/>
    <p:sldId id="275"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664"/>
    <a:srgbClr val="821A1A"/>
    <a:srgbClr val="000000"/>
    <a:srgbClr val="FFFFFF"/>
    <a:srgbClr val="24292E"/>
    <a:srgbClr val="FEE683"/>
    <a:srgbClr val="CBDC81"/>
    <a:srgbClr val="FBB379"/>
    <a:srgbClr val="63BE7B"/>
    <a:srgbClr val="B4D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5"/>
    <p:restoredTop sz="94659"/>
  </p:normalViewPr>
  <p:slideViewPr>
    <p:cSldViewPr snapToGrid="0">
      <p:cViewPr varScale="1">
        <p:scale>
          <a:sx n="91" d="100"/>
          <a:sy n="91" d="100"/>
        </p:scale>
        <p:origin x="20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E7823-C8E1-EF44-B0D5-9CF3386F3B18}" type="datetimeFigureOut">
              <a:rPr lang="en-US" smtClean="0"/>
              <a:t>9/14/23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C669D-24AC-8E42-AAA6-6ED5D6AA0792}" type="slidenum">
              <a:rPr lang="en-US" smtClean="0"/>
              <a:t>‹#›</a:t>
            </a:fld>
            <a:endParaRPr lang="en-US"/>
          </a:p>
        </p:txBody>
      </p:sp>
    </p:spTree>
    <p:extLst>
      <p:ext uri="{BB962C8B-B14F-4D97-AF65-F5344CB8AC3E}">
        <p14:creationId xmlns:p14="http://schemas.microsoft.com/office/powerpoint/2010/main" val="297909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8C669D-24AC-8E42-AAA6-6ED5D6AA0792}" type="slidenum">
              <a:rPr lang="en-US" smtClean="0"/>
              <a:t>7</a:t>
            </a:fld>
            <a:endParaRPr lang="en-US"/>
          </a:p>
        </p:txBody>
      </p:sp>
    </p:spTree>
    <p:extLst>
      <p:ext uri="{BB962C8B-B14F-4D97-AF65-F5344CB8AC3E}">
        <p14:creationId xmlns:p14="http://schemas.microsoft.com/office/powerpoint/2010/main" val="208916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8C669D-24AC-8E42-AAA6-6ED5D6AA0792}" type="slidenum">
              <a:rPr lang="en-US" smtClean="0"/>
              <a:t>8</a:t>
            </a:fld>
            <a:endParaRPr lang="en-US"/>
          </a:p>
        </p:txBody>
      </p:sp>
    </p:spTree>
    <p:extLst>
      <p:ext uri="{BB962C8B-B14F-4D97-AF65-F5344CB8AC3E}">
        <p14:creationId xmlns:p14="http://schemas.microsoft.com/office/powerpoint/2010/main" val="393178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8C669D-24AC-8E42-AAA6-6ED5D6AA0792}" type="slidenum">
              <a:rPr lang="en-US" smtClean="0"/>
              <a:t>12</a:t>
            </a:fld>
            <a:endParaRPr lang="en-US"/>
          </a:p>
        </p:txBody>
      </p:sp>
    </p:spTree>
    <p:extLst>
      <p:ext uri="{BB962C8B-B14F-4D97-AF65-F5344CB8AC3E}">
        <p14:creationId xmlns:p14="http://schemas.microsoft.com/office/powerpoint/2010/main" val="2425321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292E"/>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207F31-C4BA-3379-02E0-1DE8EC31DB49}"/>
              </a:ext>
            </a:extLst>
          </p:cNvPr>
          <p:cNvPicPr>
            <a:picLocks noChangeAspect="1"/>
          </p:cNvPicPr>
          <p:nvPr userDrawn="1"/>
        </p:nvPicPr>
        <p:blipFill>
          <a:blip r:embed="rId2"/>
          <a:srcRect/>
          <a:stretch/>
        </p:blipFill>
        <p:spPr>
          <a:xfrm>
            <a:off x="10151389" y="275045"/>
            <a:ext cx="1571420" cy="732686"/>
          </a:xfrm>
          <a:prstGeom prst="rect">
            <a:avLst/>
          </a:prstGeom>
        </p:spPr>
      </p:pic>
      <p:sp>
        <p:nvSpPr>
          <p:cNvPr id="17" name="Rectangle 16">
            <a:extLst>
              <a:ext uri="{FF2B5EF4-FFF2-40B4-BE49-F238E27FC236}">
                <a16:creationId xmlns:a16="http://schemas.microsoft.com/office/drawing/2014/main" id="{FA648EEC-DB53-72A3-D45E-6FF5777EDD1E}"/>
              </a:ext>
            </a:extLst>
          </p:cNvPr>
          <p:cNvSpPr/>
          <p:nvPr userDrawn="1"/>
        </p:nvSpPr>
        <p:spPr>
          <a:xfrm>
            <a:off x="0" y="6429376"/>
            <a:ext cx="12192000" cy="428623"/>
          </a:xfrm>
          <a:prstGeom prst="rect">
            <a:avLst/>
          </a:prstGeom>
          <a:solidFill>
            <a:srgbClr val="82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CB96EEC-EC22-8CBB-A66A-E404FBE86B6C}"/>
              </a:ext>
            </a:extLst>
          </p:cNvPr>
          <p:cNvSpPr txBox="1"/>
          <p:nvPr userDrawn="1"/>
        </p:nvSpPr>
        <p:spPr>
          <a:xfrm>
            <a:off x="442122" y="6543681"/>
            <a:ext cx="2900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 2023 </a:t>
            </a:r>
            <a:r>
              <a:rPr lang="en-AU" sz="900" b="0" i="0" dirty="0" err="1">
                <a:solidFill>
                  <a:schemeClr val="bg1"/>
                </a:solidFill>
                <a:effectLst/>
                <a:latin typeface="Poppins Light" pitchFamily="2" charset="77"/>
                <a:cs typeface="Poppins Light" pitchFamily="2" charset="77"/>
              </a:rPr>
              <a:t>LongReach</a:t>
            </a:r>
            <a:r>
              <a:rPr lang="en-AU" sz="900" b="0" i="0" dirty="0">
                <a:solidFill>
                  <a:schemeClr val="bg1"/>
                </a:solidFill>
                <a:effectLst/>
                <a:latin typeface="Poppins Light" pitchFamily="2" charset="77"/>
                <a:cs typeface="Poppins Light" pitchFamily="2" charset="77"/>
              </a:rPr>
              <a:t> Australia. All rights reserved.</a:t>
            </a:r>
          </a:p>
          <a:p>
            <a:endParaRPr lang="en-US" sz="900" b="0" i="0" dirty="0">
              <a:latin typeface="Poppins Light" pitchFamily="2" charset="77"/>
              <a:cs typeface="Poppins Light" pitchFamily="2" charset="77"/>
            </a:endParaRPr>
          </a:p>
        </p:txBody>
      </p:sp>
      <p:grpSp>
        <p:nvGrpSpPr>
          <p:cNvPr id="19" name="Group 18">
            <a:extLst>
              <a:ext uri="{FF2B5EF4-FFF2-40B4-BE49-F238E27FC236}">
                <a16:creationId xmlns:a16="http://schemas.microsoft.com/office/drawing/2014/main" id="{D5C33AEA-8815-BCC7-6243-3BFA76CE78BC}"/>
              </a:ext>
            </a:extLst>
          </p:cNvPr>
          <p:cNvGrpSpPr/>
          <p:nvPr userDrawn="1"/>
        </p:nvGrpSpPr>
        <p:grpSpPr>
          <a:xfrm>
            <a:off x="8203400" y="6543681"/>
            <a:ext cx="3446462" cy="369332"/>
            <a:chOff x="8331992" y="6543681"/>
            <a:chExt cx="3446462" cy="369332"/>
          </a:xfrm>
        </p:grpSpPr>
        <p:sp>
          <p:nvSpPr>
            <p:cNvPr id="20" name="TextBox 19">
              <a:extLst>
                <a:ext uri="{FF2B5EF4-FFF2-40B4-BE49-F238E27FC236}">
                  <a16:creationId xmlns:a16="http://schemas.microsoft.com/office/drawing/2014/main" id="{5304888B-C501-FBC8-6854-229BB81C8B88}"/>
                </a:ext>
              </a:extLst>
            </p:cNvPr>
            <p:cNvSpPr txBox="1"/>
            <p:nvPr userDrawn="1"/>
          </p:nvSpPr>
          <p:spPr>
            <a:xfrm>
              <a:off x="8331992" y="6543681"/>
              <a:ext cx="290036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Connect with us</a:t>
              </a:r>
            </a:p>
            <a:p>
              <a:endParaRPr lang="en-US" sz="900" b="0" i="0" dirty="0">
                <a:latin typeface="Poppins Light" pitchFamily="2" charset="77"/>
                <a:cs typeface="Poppins Light" pitchFamily="2" charset="77"/>
              </a:endParaRPr>
            </a:p>
          </p:txBody>
        </p:sp>
        <p:pic>
          <p:nvPicPr>
            <p:cNvPr id="21" name="Picture 20">
              <a:extLst>
                <a:ext uri="{FF2B5EF4-FFF2-40B4-BE49-F238E27FC236}">
                  <a16:creationId xmlns:a16="http://schemas.microsoft.com/office/drawing/2014/main" id="{E4E203DC-B117-3D48-8D92-D80BEEE1DFFD}"/>
                </a:ext>
              </a:extLst>
            </p:cNvPr>
            <p:cNvPicPr>
              <a:picLocks noChangeAspect="1"/>
            </p:cNvPicPr>
            <p:nvPr userDrawn="1"/>
          </p:nvPicPr>
          <p:blipFill>
            <a:blip r:embed="rId3"/>
            <a:stretch>
              <a:fillRect/>
            </a:stretch>
          </p:blipFill>
          <p:spPr>
            <a:xfrm>
              <a:off x="11232354" y="6574359"/>
              <a:ext cx="546100" cy="139700"/>
            </a:xfrm>
            <a:prstGeom prst="rect">
              <a:avLst/>
            </a:prstGeom>
          </p:spPr>
        </p:pic>
      </p:grpSp>
      <p:sp>
        <p:nvSpPr>
          <p:cNvPr id="22" name="Rectangle 21">
            <a:extLst>
              <a:ext uri="{FF2B5EF4-FFF2-40B4-BE49-F238E27FC236}">
                <a16:creationId xmlns:a16="http://schemas.microsoft.com/office/drawing/2014/main" id="{FDEE6199-1E39-37F5-529C-F63E8F793741}"/>
              </a:ext>
            </a:extLst>
          </p:cNvPr>
          <p:cNvSpPr/>
          <p:nvPr userDrawn="1"/>
        </p:nvSpPr>
        <p:spPr>
          <a:xfrm>
            <a:off x="0" y="6429376"/>
            <a:ext cx="12192000" cy="428623"/>
          </a:xfrm>
          <a:prstGeom prst="rect">
            <a:avLst/>
          </a:prstGeom>
          <a:solidFill>
            <a:srgbClr val="9FC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F0D6631-29A6-7E46-DFAF-91F633875101}"/>
              </a:ext>
            </a:extLst>
          </p:cNvPr>
          <p:cNvSpPr txBox="1"/>
          <p:nvPr userDrawn="1"/>
        </p:nvSpPr>
        <p:spPr>
          <a:xfrm>
            <a:off x="442122" y="6543681"/>
            <a:ext cx="2900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 2023 </a:t>
            </a:r>
            <a:r>
              <a:rPr lang="en-AU" sz="900" b="0" i="0" dirty="0" err="1">
                <a:solidFill>
                  <a:schemeClr val="bg1"/>
                </a:solidFill>
                <a:effectLst/>
                <a:latin typeface="Poppins Light" pitchFamily="2" charset="77"/>
                <a:cs typeface="Poppins Light" pitchFamily="2" charset="77"/>
              </a:rPr>
              <a:t>LongReach</a:t>
            </a:r>
            <a:r>
              <a:rPr lang="en-AU" sz="900" b="0" i="0" dirty="0">
                <a:solidFill>
                  <a:schemeClr val="bg1"/>
                </a:solidFill>
                <a:effectLst/>
                <a:latin typeface="Poppins Light" pitchFamily="2" charset="77"/>
                <a:cs typeface="Poppins Light" pitchFamily="2" charset="77"/>
              </a:rPr>
              <a:t> Australia. All rights reserved.</a:t>
            </a:r>
          </a:p>
          <a:p>
            <a:endParaRPr lang="en-US" sz="900" b="0" i="0" dirty="0">
              <a:latin typeface="Poppins Light" pitchFamily="2" charset="77"/>
              <a:cs typeface="Poppins Light" pitchFamily="2" charset="77"/>
            </a:endParaRPr>
          </a:p>
        </p:txBody>
      </p:sp>
      <p:grpSp>
        <p:nvGrpSpPr>
          <p:cNvPr id="24" name="Group 23">
            <a:extLst>
              <a:ext uri="{FF2B5EF4-FFF2-40B4-BE49-F238E27FC236}">
                <a16:creationId xmlns:a16="http://schemas.microsoft.com/office/drawing/2014/main" id="{5D589495-94C3-06EC-7E2D-FD893812426C}"/>
              </a:ext>
            </a:extLst>
          </p:cNvPr>
          <p:cNvGrpSpPr/>
          <p:nvPr userDrawn="1"/>
        </p:nvGrpSpPr>
        <p:grpSpPr>
          <a:xfrm>
            <a:off x="8203400" y="6543681"/>
            <a:ext cx="3446462" cy="369332"/>
            <a:chOff x="8331992" y="6543681"/>
            <a:chExt cx="3446462" cy="369332"/>
          </a:xfrm>
        </p:grpSpPr>
        <p:sp>
          <p:nvSpPr>
            <p:cNvPr id="25" name="TextBox 24">
              <a:extLst>
                <a:ext uri="{FF2B5EF4-FFF2-40B4-BE49-F238E27FC236}">
                  <a16:creationId xmlns:a16="http://schemas.microsoft.com/office/drawing/2014/main" id="{51205E21-943A-98E2-5D8B-229DA4EAC9D4}"/>
                </a:ext>
              </a:extLst>
            </p:cNvPr>
            <p:cNvSpPr txBox="1"/>
            <p:nvPr userDrawn="1"/>
          </p:nvSpPr>
          <p:spPr>
            <a:xfrm>
              <a:off x="8331992" y="6543681"/>
              <a:ext cx="290036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Connect with us</a:t>
              </a:r>
            </a:p>
            <a:p>
              <a:endParaRPr lang="en-US" sz="900" b="0" i="0" dirty="0">
                <a:latin typeface="Poppins Light" pitchFamily="2" charset="77"/>
                <a:cs typeface="Poppins Light" pitchFamily="2" charset="77"/>
              </a:endParaRPr>
            </a:p>
          </p:txBody>
        </p:sp>
        <p:pic>
          <p:nvPicPr>
            <p:cNvPr id="26" name="Picture 25">
              <a:extLst>
                <a:ext uri="{FF2B5EF4-FFF2-40B4-BE49-F238E27FC236}">
                  <a16:creationId xmlns:a16="http://schemas.microsoft.com/office/drawing/2014/main" id="{C17EB910-07C2-3912-F7E7-B818E0D79AFF}"/>
                </a:ext>
              </a:extLst>
            </p:cNvPr>
            <p:cNvPicPr>
              <a:picLocks noChangeAspect="1"/>
            </p:cNvPicPr>
            <p:nvPr userDrawn="1"/>
          </p:nvPicPr>
          <p:blipFill>
            <a:blip r:embed="rId3"/>
            <a:stretch>
              <a:fillRect/>
            </a:stretch>
          </p:blipFill>
          <p:spPr>
            <a:xfrm>
              <a:off x="11232354" y="6574359"/>
              <a:ext cx="546100" cy="139700"/>
            </a:xfrm>
            <a:prstGeom prst="rect">
              <a:avLst/>
            </a:prstGeom>
          </p:spPr>
        </p:pic>
      </p:grpSp>
      <p:sp>
        <p:nvSpPr>
          <p:cNvPr id="27" name="TextBox 26">
            <a:extLst>
              <a:ext uri="{FF2B5EF4-FFF2-40B4-BE49-F238E27FC236}">
                <a16:creationId xmlns:a16="http://schemas.microsoft.com/office/drawing/2014/main" id="{6133285D-000D-9B1D-B79E-779E088B46BE}"/>
              </a:ext>
            </a:extLst>
          </p:cNvPr>
          <p:cNvSpPr txBox="1"/>
          <p:nvPr userDrawn="1"/>
        </p:nvSpPr>
        <p:spPr>
          <a:xfrm>
            <a:off x="416319" y="383533"/>
            <a:ext cx="6257927" cy="807913"/>
          </a:xfrm>
          <a:prstGeom prst="rect">
            <a:avLst/>
          </a:prstGeom>
          <a:noFill/>
        </p:spPr>
        <p:txBody>
          <a:bodyPr wrap="square" rtlCol="0">
            <a:spAutoFit/>
          </a:bodyPr>
          <a:lstStyle/>
          <a:p>
            <a:pPr algn="l"/>
            <a:r>
              <a:rPr lang="en-AU" sz="1800" b="0" i="0" dirty="0">
                <a:solidFill>
                  <a:schemeClr val="bg1"/>
                </a:solidFill>
                <a:effectLst/>
                <a:latin typeface="Poppins Light" pitchFamily="2" charset="77"/>
                <a:cs typeface="Poppins Light" pitchFamily="2" charset="77"/>
              </a:rPr>
              <a:t>New Release</a:t>
            </a:r>
            <a:br>
              <a:rPr lang="en-AU" sz="1800" dirty="0">
                <a:solidFill>
                  <a:schemeClr val="bg1"/>
                </a:solidFill>
                <a:effectLst/>
                <a:latin typeface="Poppins" pitchFamily="2" charset="77"/>
                <a:cs typeface="Poppins" pitchFamily="2" charset="77"/>
              </a:rPr>
            </a:br>
            <a:r>
              <a:rPr lang="en-AU" sz="1800" b="1" i="0" dirty="0">
                <a:solidFill>
                  <a:schemeClr val="bg1"/>
                </a:solidFill>
                <a:effectLst/>
                <a:latin typeface="Poppins" pitchFamily="2" charset="77"/>
                <a:cs typeface="Poppins" pitchFamily="2" charset="77"/>
              </a:rPr>
              <a:t>2023</a:t>
            </a:r>
          </a:p>
          <a:p>
            <a:pPr algn="ctr"/>
            <a:endParaRPr lang="en-US" sz="1050" b="0" i="0" dirty="0">
              <a:latin typeface="Poppins Light" pitchFamily="2" charset="77"/>
              <a:cs typeface="Poppins Light" pitchFamily="2" charset="77"/>
            </a:endParaRPr>
          </a:p>
        </p:txBody>
      </p:sp>
      <p:pic>
        <p:nvPicPr>
          <p:cNvPr id="28" name="Picture 27" descr="A black background with white text&#10;&#10;Description automatically generated">
            <a:extLst>
              <a:ext uri="{FF2B5EF4-FFF2-40B4-BE49-F238E27FC236}">
                <a16:creationId xmlns:a16="http://schemas.microsoft.com/office/drawing/2014/main" id="{B76C77F9-BF20-FB18-3126-2C14E3E8B76E}"/>
              </a:ext>
            </a:extLst>
          </p:cNvPr>
          <p:cNvPicPr>
            <a:picLocks noChangeAspect="1"/>
          </p:cNvPicPr>
          <p:nvPr userDrawn="1"/>
        </p:nvPicPr>
        <p:blipFill>
          <a:blip r:embed="rId4"/>
          <a:stretch>
            <a:fillRect/>
          </a:stretch>
        </p:blipFill>
        <p:spPr>
          <a:xfrm>
            <a:off x="2209800" y="720609"/>
            <a:ext cx="7772400" cy="3280095"/>
          </a:xfrm>
          <a:prstGeom prst="rect">
            <a:avLst/>
          </a:prstGeom>
        </p:spPr>
      </p:pic>
      <p:sp>
        <p:nvSpPr>
          <p:cNvPr id="29" name="TextBox 28">
            <a:extLst>
              <a:ext uri="{FF2B5EF4-FFF2-40B4-BE49-F238E27FC236}">
                <a16:creationId xmlns:a16="http://schemas.microsoft.com/office/drawing/2014/main" id="{7C1A8B71-A8B3-A90D-C229-407765963522}"/>
              </a:ext>
            </a:extLst>
          </p:cNvPr>
          <p:cNvSpPr txBox="1"/>
          <p:nvPr userDrawn="1"/>
        </p:nvSpPr>
        <p:spPr>
          <a:xfrm>
            <a:off x="2616589" y="3949884"/>
            <a:ext cx="6977575" cy="1915909"/>
          </a:xfrm>
          <a:prstGeom prst="rect">
            <a:avLst/>
          </a:prstGeom>
          <a:noFill/>
        </p:spPr>
        <p:txBody>
          <a:bodyPr wrap="square" rtlCol="0">
            <a:spAutoFit/>
          </a:bodyPr>
          <a:lstStyle/>
          <a:p>
            <a:pPr algn="ctr"/>
            <a:r>
              <a:rPr lang="en-AU" sz="1200" dirty="0">
                <a:solidFill>
                  <a:schemeClr val="bg1"/>
                </a:solidFill>
                <a:effectLst/>
                <a:latin typeface="Poppins" pitchFamily="2" charset="77"/>
                <a:cs typeface="Poppins" pitchFamily="2" charset="77"/>
              </a:rPr>
              <a:t>BORN, BRED AND SELECTED IN WA FOR WA</a:t>
            </a:r>
            <a:br>
              <a:rPr lang="en-AU" sz="1200" dirty="0">
                <a:solidFill>
                  <a:schemeClr val="bg1"/>
                </a:solidFill>
                <a:effectLst/>
                <a:latin typeface="Poppins" pitchFamily="2" charset="77"/>
                <a:cs typeface="Poppins" pitchFamily="2" charset="77"/>
              </a:rPr>
            </a:br>
            <a:endParaRPr lang="en-AU" sz="1200" dirty="0">
              <a:solidFill>
                <a:schemeClr val="bg1"/>
              </a:solidFill>
              <a:effectLst/>
              <a:latin typeface="Poppins" pitchFamily="2" charset="77"/>
              <a:cs typeface="Poppins" pitchFamily="2" charset="77"/>
            </a:endParaRPr>
          </a:p>
          <a:p>
            <a:pPr algn="ctr"/>
            <a:r>
              <a:rPr lang="en-AU" sz="1200" b="0" i="0" dirty="0">
                <a:solidFill>
                  <a:schemeClr val="bg1"/>
                </a:solidFill>
                <a:effectLst/>
                <a:latin typeface="Poppins Light" pitchFamily="2" charset="77"/>
                <a:cs typeface="Poppins Light" pitchFamily="2" charset="77"/>
              </a:rPr>
              <a:t>A high yielding well adapted AH “Quick Winter” wheat for WA available for 2023 planting</a:t>
            </a:r>
            <a:br>
              <a:rPr lang="en-AU" sz="1200" b="0" i="0" dirty="0">
                <a:solidFill>
                  <a:schemeClr val="bg1"/>
                </a:solidFill>
                <a:effectLst/>
                <a:latin typeface="Poppins Light" pitchFamily="2" charset="77"/>
                <a:cs typeface="Poppins Light" pitchFamily="2" charset="77"/>
              </a:rPr>
            </a:br>
            <a:endParaRPr lang="en-AU" sz="1200" b="0" i="0" dirty="0">
              <a:solidFill>
                <a:schemeClr val="bg1"/>
              </a:solidFill>
              <a:effectLst/>
              <a:latin typeface="Poppins Light" pitchFamily="2" charset="77"/>
              <a:cs typeface="Poppins Light" pitchFamily="2" charset="77"/>
            </a:endParaRPr>
          </a:p>
          <a:p>
            <a:pPr algn="ctr"/>
            <a:r>
              <a:rPr lang="en-AU" sz="1200" b="0" i="0" dirty="0">
                <a:solidFill>
                  <a:schemeClr val="bg1"/>
                </a:solidFill>
                <a:effectLst/>
                <a:latin typeface="Poppins Light" pitchFamily="2" charset="77"/>
                <a:cs typeface="Poppins Light" pitchFamily="2" charset="77"/>
              </a:rPr>
              <a:t>Alternative to:</a:t>
            </a:r>
            <a:br>
              <a:rPr lang="en-AU" sz="1200" dirty="0">
                <a:solidFill>
                  <a:schemeClr val="bg1"/>
                </a:solidFill>
                <a:effectLst/>
                <a:latin typeface="Poppins" pitchFamily="2" charset="77"/>
                <a:cs typeface="Poppins" pitchFamily="2" charset="77"/>
              </a:rPr>
            </a:br>
            <a:endParaRPr lang="en-AU" sz="1200" dirty="0">
              <a:solidFill>
                <a:schemeClr val="bg1"/>
              </a:solidFill>
              <a:effectLst/>
              <a:latin typeface="Poppins" pitchFamily="2" charset="77"/>
              <a:cs typeface="Poppins" pitchFamily="2" charset="77"/>
            </a:endParaRPr>
          </a:p>
          <a:p>
            <a:pPr algn="ctr"/>
            <a:r>
              <a:rPr lang="en-AU" sz="1200" dirty="0">
                <a:solidFill>
                  <a:schemeClr val="bg1"/>
                </a:solidFill>
                <a:effectLst/>
                <a:latin typeface="Poppins" pitchFamily="2" charset="77"/>
                <a:cs typeface="Poppins" pitchFamily="2" charset="77"/>
              </a:rPr>
              <a:t>ILLABO</a:t>
            </a:r>
          </a:p>
          <a:p>
            <a:pPr algn="ctr"/>
            <a:r>
              <a:rPr lang="en-AU" sz="1200" dirty="0">
                <a:solidFill>
                  <a:schemeClr val="bg1"/>
                </a:solidFill>
                <a:effectLst/>
                <a:latin typeface="Poppins" pitchFamily="2" charset="77"/>
                <a:cs typeface="Poppins" pitchFamily="2" charset="77"/>
              </a:rPr>
              <a:t>LONGSWORD</a:t>
            </a:r>
          </a:p>
          <a:p>
            <a:pPr algn="ctr"/>
            <a:r>
              <a:rPr lang="en-AU" sz="1200" dirty="0">
                <a:solidFill>
                  <a:schemeClr val="bg1"/>
                </a:solidFill>
                <a:effectLst/>
                <a:latin typeface="Poppins" pitchFamily="2" charset="77"/>
                <a:cs typeface="Poppins" pitchFamily="2" charset="77"/>
              </a:rPr>
              <a:t>NIGHTHAWK</a:t>
            </a:r>
          </a:p>
          <a:p>
            <a:pPr algn="ctr"/>
            <a:endParaRPr lang="en-US" sz="1050" b="0" i="0" dirty="0">
              <a:latin typeface="Poppins Light" pitchFamily="2" charset="77"/>
              <a:cs typeface="Poppins Light" pitchFamily="2" charset="77"/>
            </a:endParaRPr>
          </a:p>
        </p:txBody>
      </p:sp>
    </p:spTree>
    <p:extLst>
      <p:ext uri="{BB962C8B-B14F-4D97-AF65-F5344CB8AC3E}">
        <p14:creationId xmlns:p14="http://schemas.microsoft.com/office/powerpoint/2010/main" val="253726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2429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AD606-FB07-7E02-1941-5BA8B0B19C6A}"/>
              </a:ext>
            </a:extLst>
          </p:cNvPr>
          <p:cNvPicPr>
            <a:picLocks noChangeAspect="1"/>
          </p:cNvPicPr>
          <p:nvPr userDrawn="1"/>
        </p:nvPicPr>
        <p:blipFill>
          <a:blip r:embed="rId2"/>
          <a:srcRect/>
          <a:stretch/>
        </p:blipFill>
        <p:spPr>
          <a:xfrm>
            <a:off x="0" y="-1"/>
            <a:ext cx="12191998" cy="6864625"/>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6B7CF7AB-0D69-E25A-1CE9-CD9E2E0C082E}"/>
              </a:ext>
            </a:extLst>
          </p:cNvPr>
          <p:cNvPicPr>
            <a:picLocks noChangeAspect="1"/>
          </p:cNvPicPr>
          <p:nvPr userDrawn="1"/>
        </p:nvPicPr>
        <p:blipFill>
          <a:blip r:embed="rId3"/>
          <a:stretch>
            <a:fillRect/>
          </a:stretch>
        </p:blipFill>
        <p:spPr>
          <a:xfrm>
            <a:off x="-71440" y="1271176"/>
            <a:ext cx="6430166" cy="2713648"/>
          </a:xfrm>
          <a:prstGeom prst="rect">
            <a:avLst/>
          </a:prstGeom>
        </p:spPr>
      </p:pic>
      <p:sp>
        <p:nvSpPr>
          <p:cNvPr id="9" name="Rectangle 8">
            <a:extLst>
              <a:ext uri="{FF2B5EF4-FFF2-40B4-BE49-F238E27FC236}">
                <a16:creationId xmlns:a16="http://schemas.microsoft.com/office/drawing/2014/main" id="{696FBD63-6DFD-DAFB-CB66-C2172D2C91D6}"/>
              </a:ext>
            </a:extLst>
          </p:cNvPr>
          <p:cNvSpPr/>
          <p:nvPr userDrawn="1"/>
        </p:nvSpPr>
        <p:spPr>
          <a:xfrm>
            <a:off x="0" y="6429376"/>
            <a:ext cx="12192000" cy="428623"/>
          </a:xfrm>
          <a:prstGeom prst="rect">
            <a:avLst/>
          </a:prstGeom>
          <a:solidFill>
            <a:srgbClr val="9FC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49AF4E5-0AC8-D0F3-C1CC-563535FA56ED}"/>
              </a:ext>
            </a:extLst>
          </p:cNvPr>
          <p:cNvSpPr txBox="1"/>
          <p:nvPr userDrawn="1"/>
        </p:nvSpPr>
        <p:spPr>
          <a:xfrm>
            <a:off x="442122" y="6543681"/>
            <a:ext cx="2900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 2023 </a:t>
            </a:r>
            <a:r>
              <a:rPr lang="en-AU" sz="900" b="0" i="0" dirty="0" err="1">
                <a:solidFill>
                  <a:schemeClr val="bg1"/>
                </a:solidFill>
                <a:effectLst/>
                <a:latin typeface="Poppins Light" pitchFamily="2" charset="77"/>
                <a:cs typeface="Poppins Light" pitchFamily="2" charset="77"/>
              </a:rPr>
              <a:t>LongReach</a:t>
            </a:r>
            <a:r>
              <a:rPr lang="en-AU" sz="900" b="0" i="0" dirty="0">
                <a:solidFill>
                  <a:schemeClr val="bg1"/>
                </a:solidFill>
                <a:effectLst/>
                <a:latin typeface="Poppins Light" pitchFamily="2" charset="77"/>
                <a:cs typeface="Poppins Light" pitchFamily="2" charset="77"/>
              </a:rPr>
              <a:t> Australia. All rights reserved.</a:t>
            </a:r>
          </a:p>
          <a:p>
            <a:endParaRPr lang="en-US" sz="900" b="0" i="0" dirty="0">
              <a:latin typeface="Poppins Light" pitchFamily="2" charset="77"/>
              <a:cs typeface="Poppins Light" pitchFamily="2" charset="77"/>
            </a:endParaRPr>
          </a:p>
        </p:txBody>
      </p:sp>
      <p:grpSp>
        <p:nvGrpSpPr>
          <p:cNvPr id="4" name="Group 3">
            <a:extLst>
              <a:ext uri="{FF2B5EF4-FFF2-40B4-BE49-F238E27FC236}">
                <a16:creationId xmlns:a16="http://schemas.microsoft.com/office/drawing/2014/main" id="{F301C6CD-532B-09C8-E2C8-7FA552C31457}"/>
              </a:ext>
            </a:extLst>
          </p:cNvPr>
          <p:cNvGrpSpPr/>
          <p:nvPr userDrawn="1"/>
        </p:nvGrpSpPr>
        <p:grpSpPr>
          <a:xfrm>
            <a:off x="8203400" y="6543681"/>
            <a:ext cx="3446462" cy="369332"/>
            <a:chOff x="8331992" y="6543681"/>
            <a:chExt cx="3446462" cy="369332"/>
          </a:xfrm>
        </p:grpSpPr>
        <p:sp>
          <p:nvSpPr>
            <p:cNvPr id="11" name="TextBox 10">
              <a:extLst>
                <a:ext uri="{FF2B5EF4-FFF2-40B4-BE49-F238E27FC236}">
                  <a16:creationId xmlns:a16="http://schemas.microsoft.com/office/drawing/2014/main" id="{2A276232-00BA-0CD6-B3E3-65EC47C0930B}"/>
                </a:ext>
              </a:extLst>
            </p:cNvPr>
            <p:cNvSpPr txBox="1"/>
            <p:nvPr userDrawn="1"/>
          </p:nvSpPr>
          <p:spPr>
            <a:xfrm>
              <a:off x="8331992" y="6543681"/>
              <a:ext cx="290036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Connect with us</a:t>
              </a:r>
            </a:p>
            <a:p>
              <a:endParaRPr lang="en-US" sz="900" b="0" i="0" dirty="0">
                <a:latin typeface="Poppins Light" pitchFamily="2" charset="77"/>
                <a:cs typeface="Poppins Light" pitchFamily="2" charset="77"/>
              </a:endParaRPr>
            </a:p>
          </p:txBody>
        </p:sp>
        <p:pic>
          <p:nvPicPr>
            <p:cNvPr id="12" name="Picture 11">
              <a:extLst>
                <a:ext uri="{FF2B5EF4-FFF2-40B4-BE49-F238E27FC236}">
                  <a16:creationId xmlns:a16="http://schemas.microsoft.com/office/drawing/2014/main" id="{A959D4FE-5B73-B235-E41F-7D96F7093186}"/>
                </a:ext>
              </a:extLst>
            </p:cNvPr>
            <p:cNvPicPr>
              <a:picLocks noChangeAspect="1"/>
            </p:cNvPicPr>
            <p:nvPr userDrawn="1"/>
          </p:nvPicPr>
          <p:blipFill>
            <a:blip r:embed="rId4"/>
            <a:stretch>
              <a:fillRect/>
            </a:stretch>
          </p:blipFill>
          <p:spPr>
            <a:xfrm>
              <a:off x="11232354" y="6574359"/>
              <a:ext cx="546100" cy="139700"/>
            </a:xfrm>
            <a:prstGeom prst="rect">
              <a:avLst/>
            </a:prstGeom>
          </p:spPr>
        </p:pic>
      </p:grpSp>
      <p:sp>
        <p:nvSpPr>
          <p:cNvPr id="13" name="TextBox 12">
            <a:extLst>
              <a:ext uri="{FF2B5EF4-FFF2-40B4-BE49-F238E27FC236}">
                <a16:creationId xmlns:a16="http://schemas.microsoft.com/office/drawing/2014/main" id="{FB306176-AEF9-13B5-A60E-028A772B9938}"/>
              </a:ext>
            </a:extLst>
          </p:cNvPr>
          <p:cNvSpPr txBox="1"/>
          <p:nvPr userDrawn="1"/>
        </p:nvSpPr>
        <p:spPr>
          <a:xfrm>
            <a:off x="430606" y="4538673"/>
            <a:ext cx="6257927" cy="1731243"/>
          </a:xfrm>
          <a:prstGeom prst="rect">
            <a:avLst/>
          </a:prstGeom>
          <a:noFill/>
        </p:spPr>
        <p:txBody>
          <a:bodyPr wrap="square" rtlCol="0">
            <a:spAutoFit/>
          </a:bodyPr>
          <a:lstStyle/>
          <a:p>
            <a:pPr algn="l"/>
            <a:r>
              <a:rPr lang="en-AU" sz="1200" dirty="0">
                <a:solidFill>
                  <a:schemeClr val="bg1"/>
                </a:solidFill>
                <a:effectLst/>
                <a:latin typeface="Poppins" pitchFamily="2" charset="77"/>
                <a:cs typeface="Poppins" pitchFamily="2" charset="77"/>
              </a:rPr>
              <a:t>BORN, BRED AND SELECTED IN WA FOR WA</a:t>
            </a:r>
            <a:br>
              <a:rPr lang="en-AU" sz="1200" dirty="0">
                <a:solidFill>
                  <a:schemeClr val="bg1"/>
                </a:solidFill>
                <a:effectLst/>
                <a:latin typeface="Poppins" pitchFamily="2" charset="77"/>
                <a:cs typeface="Poppins" pitchFamily="2" charset="77"/>
              </a:rPr>
            </a:br>
            <a:endParaRPr lang="en-AU" sz="1200" dirty="0">
              <a:solidFill>
                <a:schemeClr val="bg1"/>
              </a:solidFill>
              <a:effectLst/>
              <a:latin typeface="Poppins" pitchFamily="2" charset="77"/>
              <a:cs typeface="Poppins" pitchFamily="2" charset="77"/>
            </a:endParaRPr>
          </a:p>
          <a:p>
            <a:pPr algn="l"/>
            <a:r>
              <a:rPr lang="en-AU" sz="1200" b="0" i="0" dirty="0">
                <a:solidFill>
                  <a:schemeClr val="bg1"/>
                </a:solidFill>
                <a:effectLst/>
                <a:latin typeface="Poppins Light" pitchFamily="2" charset="77"/>
                <a:cs typeface="Poppins Light" pitchFamily="2" charset="77"/>
              </a:rPr>
              <a:t>A high yielding well adapted AH “Quick Winter” </a:t>
            </a:r>
            <a:br>
              <a:rPr lang="en-AU" sz="1200" b="0" i="0" dirty="0">
                <a:solidFill>
                  <a:schemeClr val="bg1"/>
                </a:solidFill>
                <a:effectLst/>
                <a:latin typeface="Poppins Light" pitchFamily="2" charset="77"/>
                <a:cs typeface="Poppins Light" pitchFamily="2" charset="77"/>
              </a:rPr>
            </a:br>
            <a:r>
              <a:rPr lang="en-AU" sz="1200" b="0" i="0" dirty="0">
                <a:solidFill>
                  <a:schemeClr val="bg1"/>
                </a:solidFill>
                <a:effectLst/>
                <a:latin typeface="Poppins Light" pitchFamily="2" charset="77"/>
                <a:cs typeface="Poppins Light" pitchFamily="2" charset="77"/>
              </a:rPr>
              <a:t>wheat for WA available for 2023 planting. Alternative to:</a:t>
            </a:r>
            <a:br>
              <a:rPr lang="en-AU" sz="1200" dirty="0">
                <a:solidFill>
                  <a:schemeClr val="bg1"/>
                </a:solidFill>
                <a:effectLst/>
                <a:latin typeface="Poppins" pitchFamily="2" charset="77"/>
                <a:cs typeface="Poppins" pitchFamily="2" charset="77"/>
              </a:rPr>
            </a:br>
            <a:endParaRPr lang="en-AU" sz="1200" dirty="0">
              <a:solidFill>
                <a:schemeClr val="bg1"/>
              </a:solidFill>
              <a:effectLst/>
              <a:latin typeface="Poppins" pitchFamily="2" charset="77"/>
              <a:cs typeface="Poppins" pitchFamily="2" charset="77"/>
            </a:endParaRPr>
          </a:p>
          <a:p>
            <a:pPr algn="l"/>
            <a:r>
              <a:rPr lang="en-AU" sz="1200" dirty="0">
                <a:solidFill>
                  <a:schemeClr val="bg1"/>
                </a:solidFill>
                <a:effectLst/>
                <a:latin typeface="Poppins" pitchFamily="2" charset="77"/>
                <a:cs typeface="Poppins" pitchFamily="2" charset="77"/>
              </a:rPr>
              <a:t>ILLABO</a:t>
            </a:r>
          </a:p>
          <a:p>
            <a:pPr algn="l"/>
            <a:r>
              <a:rPr lang="en-AU" sz="1200" dirty="0">
                <a:solidFill>
                  <a:schemeClr val="bg1"/>
                </a:solidFill>
                <a:effectLst/>
                <a:latin typeface="Poppins" pitchFamily="2" charset="77"/>
                <a:cs typeface="Poppins" pitchFamily="2" charset="77"/>
              </a:rPr>
              <a:t>LONGSWORD</a:t>
            </a:r>
          </a:p>
          <a:p>
            <a:pPr algn="l"/>
            <a:r>
              <a:rPr lang="en-AU" sz="1200" dirty="0">
                <a:solidFill>
                  <a:schemeClr val="bg1"/>
                </a:solidFill>
                <a:effectLst/>
                <a:latin typeface="Poppins" pitchFamily="2" charset="77"/>
                <a:cs typeface="Poppins" pitchFamily="2" charset="77"/>
              </a:rPr>
              <a:t>NIGHTHAWK</a:t>
            </a:r>
          </a:p>
          <a:p>
            <a:pPr algn="l"/>
            <a:endParaRPr lang="en-US" sz="1050" b="0" i="0" dirty="0">
              <a:latin typeface="Poppins Light" pitchFamily="2" charset="77"/>
              <a:cs typeface="Poppins Light" pitchFamily="2" charset="77"/>
            </a:endParaRPr>
          </a:p>
        </p:txBody>
      </p:sp>
      <p:sp>
        <p:nvSpPr>
          <p:cNvPr id="14" name="TextBox 13">
            <a:extLst>
              <a:ext uri="{FF2B5EF4-FFF2-40B4-BE49-F238E27FC236}">
                <a16:creationId xmlns:a16="http://schemas.microsoft.com/office/drawing/2014/main" id="{B270A7FC-E2F8-F102-C599-1EDED183F42F}"/>
              </a:ext>
            </a:extLst>
          </p:cNvPr>
          <p:cNvSpPr txBox="1"/>
          <p:nvPr userDrawn="1"/>
        </p:nvSpPr>
        <p:spPr>
          <a:xfrm>
            <a:off x="416319" y="383533"/>
            <a:ext cx="6257927" cy="807913"/>
          </a:xfrm>
          <a:prstGeom prst="rect">
            <a:avLst/>
          </a:prstGeom>
          <a:noFill/>
        </p:spPr>
        <p:txBody>
          <a:bodyPr wrap="square" rtlCol="0">
            <a:spAutoFit/>
          </a:bodyPr>
          <a:lstStyle/>
          <a:p>
            <a:pPr algn="l"/>
            <a:r>
              <a:rPr lang="en-AU" sz="1800" b="0" i="0" dirty="0">
                <a:solidFill>
                  <a:schemeClr val="bg1"/>
                </a:solidFill>
                <a:effectLst/>
                <a:latin typeface="Poppins Light" pitchFamily="2" charset="77"/>
                <a:cs typeface="Poppins Light" pitchFamily="2" charset="77"/>
              </a:rPr>
              <a:t>New Release</a:t>
            </a:r>
            <a:br>
              <a:rPr lang="en-AU" sz="1800" dirty="0">
                <a:solidFill>
                  <a:schemeClr val="bg1"/>
                </a:solidFill>
                <a:effectLst/>
                <a:latin typeface="Poppins" pitchFamily="2" charset="77"/>
                <a:cs typeface="Poppins" pitchFamily="2" charset="77"/>
              </a:rPr>
            </a:br>
            <a:r>
              <a:rPr lang="en-AU" sz="1800" b="1" i="0" dirty="0">
                <a:solidFill>
                  <a:schemeClr val="bg1"/>
                </a:solidFill>
                <a:effectLst/>
                <a:latin typeface="Poppins" pitchFamily="2" charset="77"/>
                <a:cs typeface="Poppins" pitchFamily="2" charset="77"/>
              </a:rPr>
              <a:t>2023</a:t>
            </a:r>
          </a:p>
          <a:p>
            <a:pPr algn="ctr"/>
            <a:endParaRPr lang="en-US" sz="1050" b="0" i="0" dirty="0">
              <a:latin typeface="Poppins Light" pitchFamily="2" charset="77"/>
              <a:cs typeface="Poppins Light" pitchFamily="2" charset="77"/>
            </a:endParaRPr>
          </a:p>
        </p:txBody>
      </p:sp>
      <p:pic>
        <p:nvPicPr>
          <p:cNvPr id="5" name="Picture 4">
            <a:extLst>
              <a:ext uri="{FF2B5EF4-FFF2-40B4-BE49-F238E27FC236}">
                <a16:creationId xmlns:a16="http://schemas.microsoft.com/office/drawing/2014/main" id="{AE56973B-F96E-36CA-9EA0-E5D7FE7338A8}"/>
              </a:ext>
            </a:extLst>
          </p:cNvPr>
          <p:cNvPicPr>
            <a:picLocks noChangeAspect="1"/>
          </p:cNvPicPr>
          <p:nvPr userDrawn="1"/>
        </p:nvPicPr>
        <p:blipFill>
          <a:blip r:embed="rId5"/>
          <a:srcRect/>
          <a:stretch/>
        </p:blipFill>
        <p:spPr>
          <a:xfrm>
            <a:off x="10151389" y="275045"/>
            <a:ext cx="1571420" cy="732686"/>
          </a:xfrm>
          <a:prstGeom prst="rect">
            <a:avLst/>
          </a:prstGeom>
        </p:spPr>
      </p:pic>
    </p:spTree>
    <p:extLst>
      <p:ext uri="{BB962C8B-B14F-4D97-AF65-F5344CB8AC3E}">
        <p14:creationId xmlns:p14="http://schemas.microsoft.com/office/powerpoint/2010/main" val="318724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24292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19E32B4-9798-1317-F6DD-25C653F02131}"/>
              </a:ext>
            </a:extLst>
          </p:cNvPr>
          <p:cNvPicPr>
            <a:picLocks noChangeAspect="1"/>
          </p:cNvPicPr>
          <p:nvPr userDrawn="1"/>
        </p:nvPicPr>
        <p:blipFill rotWithShape="1">
          <a:blip r:embed="rId2"/>
          <a:srcRect r="5064" b="5156"/>
          <a:stretch/>
        </p:blipFill>
        <p:spPr>
          <a:xfrm>
            <a:off x="0" y="0"/>
            <a:ext cx="12192000" cy="6858000"/>
          </a:xfrm>
          <a:prstGeom prst="rect">
            <a:avLst/>
          </a:prstGeom>
        </p:spPr>
      </p:pic>
      <p:sp>
        <p:nvSpPr>
          <p:cNvPr id="9" name="Rectangle 8">
            <a:extLst>
              <a:ext uri="{FF2B5EF4-FFF2-40B4-BE49-F238E27FC236}">
                <a16:creationId xmlns:a16="http://schemas.microsoft.com/office/drawing/2014/main" id="{696FBD63-6DFD-DAFB-CB66-C2172D2C91D6}"/>
              </a:ext>
            </a:extLst>
          </p:cNvPr>
          <p:cNvSpPr/>
          <p:nvPr userDrawn="1"/>
        </p:nvSpPr>
        <p:spPr>
          <a:xfrm>
            <a:off x="0" y="6429376"/>
            <a:ext cx="12192000" cy="428623"/>
          </a:xfrm>
          <a:prstGeom prst="rect">
            <a:avLst/>
          </a:prstGeom>
          <a:solidFill>
            <a:srgbClr val="9FC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49AF4E5-0AC8-D0F3-C1CC-563535FA56ED}"/>
              </a:ext>
            </a:extLst>
          </p:cNvPr>
          <p:cNvSpPr txBox="1"/>
          <p:nvPr userDrawn="1"/>
        </p:nvSpPr>
        <p:spPr>
          <a:xfrm>
            <a:off x="442122" y="6543681"/>
            <a:ext cx="2900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 2023 </a:t>
            </a:r>
            <a:r>
              <a:rPr lang="en-AU" sz="900" b="0" i="0" dirty="0" err="1">
                <a:solidFill>
                  <a:schemeClr val="bg1"/>
                </a:solidFill>
                <a:effectLst/>
                <a:latin typeface="Poppins Light" pitchFamily="2" charset="77"/>
                <a:cs typeface="Poppins Light" pitchFamily="2" charset="77"/>
              </a:rPr>
              <a:t>LongReach</a:t>
            </a:r>
            <a:r>
              <a:rPr lang="en-AU" sz="900" b="0" i="0" dirty="0">
                <a:solidFill>
                  <a:schemeClr val="bg1"/>
                </a:solidFill>
                <a:effectLst/>
                <a:latin typeface="Poppins Light" pitchFamily="2" charset="77"/>
                <a:cs typeface="Poppins Light" pitchFamily="2" charset="77"/>
              </a:rPr>
              <a:t> Australia. All rights reserved.</a:t>
            </a:r>
          </a:p>
          <a:p>
            <a:endParaRPr lang="en-US" sz="900" b="0" i="0" dirty="0">
              <a:latin typeface="Poppins Light" pitchFamily="2" charset="77"/>
              <a:cs typeface="Poppins Light" pitchFamily="2" charset="77"/>
            </a:endParaRPr>
          </a:p>
        </p:txBody>
      </p:sp>
      <p:grpSp>
        <p:nvGrpSpPr>
          <p:cNvPr id="4" name="Group 3">
            <a:extLst>
              <a:ext uri="{FF2B5EF4-FFF2-40B4-BE49-F238E27FC236}">
                <a16:creationId xmlns:a16="http://schemas.microsoft.com/office/drawing/2014/main" id="{F301C6CD-532B-09C8-E2C8-7FA552C31457}"/>
              </a:ext>
            </a:extLst>
          </p:cNvPr>
          <p:cNvGrpSpPr/>
          <p:nvPr userDrawn="1"/>
        </p:nvGrpSpPr>
        <p:grpSpPr>
          <a:xfrm>
            <a:off x="8203400" y="6543681"/>
            <a:ext cx="3446462" cy="369332"/>
            <a:chOff x="8331992" y="6543681"/>
            <a:chExt cx="3446462" cy="369332"/>
          </a:xfrm>
        </p:grpSpPr>
        <p:sp>
          <p:nvSpPr>
            <p:cNvPr id="11" name="TextBox 10">
              <a:extLst>
                <a:ext uri="{FF2B5EF4-FFF2-40B4-BE49-F238E27FC236}">
                  <a16:creationId xmlns:a16="http://schemas.microsoft.com/office/drawing/2014/main" id="{2A276232-00BA-0CD6-B3E3-65EC47C0930B}"/>
                </a:ext>
              </a:extLst>
            </p:cNvPr>
            <p:cNvSpPr txBox="1"/>
            <p:nvPr userDrawn="1"/>
          </p:nvSpPr>
          <p:spPr>
            <a:xfrm>
              <a:off x="8331992" y="6543681"/>
              <a:ext cx="290036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Connect with us</a:t>
              </a:r>
            </a:p>
            <a:p>
              <a:endParaRPr lang="en-US" sz="900" b="0" i="0" dirty="0">
                <a:latin typeface="Poppins Light" pitchFamily="2" charset="77"/>
                <a:cs typeface="Poppins Light" pitchFamily="2" charset="77"/>
              </a:endParaRPr>
            </a:p>
          </p:txBody>
        </p:sp>
        <p:pic>
          <p:nvPicPr>
            <p:cNvPr id="12" name="Picture 11">
              <a:extLst>
                <a:ext uri="{FF2B5EF4-FFF2-40B4-BE49-F238E27FC236}">
                  <a16:creationId xmlns:a16="http://schemas.microsoft.com/office/drawing/2014/main" id="{A959D4FE-5B73-B235-E41F-7D96F7093186}"/>
                </a:ext>
              </a:extLst>
            </p:cNvPr>
            <p:cNvPicPr>
              <a:picLocks noChangeAspect="1"/>
            </p:cNvPicPr>
            <p:nvPr userDrawn="1"/>
          </p:nvPicPr>
          <p:blipFill>
            <a:blip r:embed="rId3"/>
            <a:stretch>
              <a:fillRect/>
            </a:stretch>
          </p:blipFill>
          <p:spPr>
            <a:xfrm>
              <a:off x="11232354" y="6574359"/>
              <a:ext cx="546100" cy="139700"/>
            </a:xfrm>
            <a:prstGeom prst="rect">
              <a:avLst/>
            </a:prstGeom>
          </p:spPr>
        </p:pic>
      </p:grpSp>
    </p:spTree>
    <p:extLst>
      <p:ext uri="{BB962C8B-B14F-4D97-AF65-F5344CB8AC3E}">
        <p14:creationId xmlns:p14="http://schemas.microsoft.com/office/powerpoint/2010/main" val="347066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9B73-56BA-082F-EDC9-1B0C43A5E8FC}"/>
              </a:ext>
            </a:extLst>
          </p:cNvPr>
          <p:cNvSpPr>
            <a:spLocks noGrp="1"/>
          </p:cNvSpPr>
          <p:nvPr>
            <p:ph type="title"/>
          </p:nvPr>
        </p:nvSpPr>
        <p:spPr>
          <a:xfrm>
            <a:off x="453692" y="365125"/>
            <a:ext cx="9170755" cy="656851"/>
          </a:xfrm>
        </p:spPr>
        <p:txBody>
          <a:bodyPr>
            <a:normAutofit/>
          </a:bodyPr>
          <a:lstStyle>
            <a:lvl1pPr>
              <a:defRPr sz="3600" b="1">
                <a:solidFill>
                  <a:srgbClr val="24292E"/>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446B65-890D-9162-0D2A-CE288BDDE1F1}"/>
              </a:ext>
            </a:extLst>
          </p:cNvPr>
          <p:cNvSpPr>
            <a:spLocks noGrp="1"/>
          </p:cNvSpPr>
          <p:nvPr>
            <p:ph idx="1"/>
          </p:nvPr>
        </p:nvSpPr>
        <p:spPr>
          <a:xfrm>
            <a:off x="453692" y="1234440"/>
            <a:ext cx="5893320" cy="4351338"/>
          </a:xfrm>
        </p:spPr>
        <p:txBody>
          <a:bodyPr/>
          <a:lstStyle>
            <a:lvl1pPr>
              <a:defRPr b="0" i="0">
                <a:solidFill>
                  <a:srgbClr val="24292E"/>
                </a:solidFill>
                <a:latin typeface="Poppins Light" pitchFamily="2" charset="77"/>
                <a:cs typeface="Poppins Light" pitchFamily="2" charset="77"/>
              </a:defRPr>
            </a:lvl1pPr>
            <a:lvl2pPr>
              <a:defRPr b="0" i="0">
                <a:solidFill>
                  <a:srgbClr val="24292E"/>
                </a:solidFill>
                <a:latin typeface="Poppins Light" pitchFamily="2" charset="77"/>
                <a:cs typeface="Poppins Light" pitchFamily="2" charset="77"/>
              </a:defRPr>
            </a:lvl2pPr>
            <a:lvl3pPr>
              <a:defRPr b="0" i="0">
                <a:solidFill>
                  <a:srgbClr val="24292E"/>
                </a:solidFill>
                <a:latin typeface="Poppins Light" pitchFamily="2" charset="77"/>
                <a:cs typeface="Poppins Light" pitchFamily="2" charset="77"/>
              </a:defRPr>
            </a:lvl3pPr>
            <a:lvl4pPr>
              <a:defRPr b="0" i="0">
                <a:solidFill>
                  <a:srgbClr val="24292E"/>
                </a:solidFill>
                <a:latin typeface="Poppins Light" pitchFamily="2" charset="77"/>
                <a:cs typeface="Poppins Light" pitchFamily="2" charset="77"/>
              </a:defRPr>
            </a:lvl4pPr>
            <a:lvl5pPr>
              <a:defRPr b="0" i="0">
                <a:solidFill>
                  <a:srgbClr val="24292E"/>
                </a:solidFill>
                <a:latin typeface="Poppins Light" pitchFamily="2" charset="77"/>
                <a:cs typeface="Poppins Light"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79F34260-D109-BA6A-1C66-E70D91AB6DD5}"/>
              </a:ext>
            </a:extLst>
          </p:cNvPr>
          <p:cNvSpPr/>
          <p:nvPr userDrawn="1"/>
        </p:nvSpPr>
        <p:spPr>
          <a:xfrm>
            <a:off x="0" y="6429376"/>
            <a:ext cx="12192000" cy="428623"/>
          </a:xfrm>
          <a:prstGeom prst="rect">
            <a:avLst/>
          </a:prstGeom>
          <a:solidFill>
            <a:srgbClr val="9FC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CC6671-C832-6D70-4687-518BE617B68E}"/>
              </a:ext>
            </a:extLst>
          </p:cNvPr>
          <p:cNvSpPr txBox="1"/>
          <p:nvPr userDrawn="1"/>
        </p:nvSpPr>
        <p:spPr>
          <a:xfrm>
            <a:off x="442122" y="6543681"/>
            <a:ext cx="2900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 2023 </a:t>
            </a:r>
            <a:r>
              <a:rPr lang="en-AU" sz="900" b="0" i="0" dirty="0" err="1">
                <a:solidFill>
                  <a:schemeClr val="bg1"/>
                </a:solidFill>
                <a:effectLst/>
                <a:latin typeface="Poppins Light" pitchFamily="2" charset="77"/>
                <a:cs typeface="Poppins Light" pitchFamily="2" charset="77"/>
              </a:rPr>
              <a:t>LongReach</a:t>
            </a:r>
            <a:r>
              <a:rPr lang="en-AU" sz="900" b="0" i="0" dirty="0">
                <a:solidFill>
                  <a:schemeClr val="bg1"/>
                </a:solidFill>
                <a:effectLst/>
                <a:latin typeface="Poppins Light" pitchFamily="2" charset="77"/>
                <a:cs typeface="Poppins Light" pitchFamily="2" charset="77"/>
              </a:rPr>
              <a:t> Australia. All rights reserved.</a:t>
            </a:r>
          </a:p>
          <a:p>
            <a:endParaRPr lang="en-US" sz="900" b="0" i="0" dirty="0">
              <a:latin typeface="Poppins Light" pitchFamily="2" charset="77"/>
              <a:cs typeface="Poppins Light" pitchFamily="2" charset="77"/>
            </a:endParaRPr>
          </a:p>
        </p:txBody>
      </p:sp>
      <p:grpSp>
        <p:nvGrpSpPr>
          <p:cNvPr id="9" name="Group 8">
            <a:extLst>
              <a:ext uri="{FF2B5EF4-FFF2-40B4-BE49-F238E27FC236}">
                <a16:creationId xmlns:a16="http://schemas.microsoft.com/office/drawing/2014/main" id="{0271933C-74D7-51E1-9523-6B76DE91BC4D}"/>
              </a:ext>
            </a:extLst>
          </p:cNvPr>
          <p:cNvGrpSpPr/>
          <p:nvPr userDrawn="1"/>
        </p:nvGrpSpPr>
        <p:grpSpPr>
          <a:xfrm>
            <a:off x="8203400" y="6543681"/>
            <a:ext cx="3446462" cy="369332"/>
            <a:chOff x="8331992" y="6543681"/>
            <a:chExt cx="3446462" cy="369332"/>
          </a:xfrm>
        </p:grpSpPr>
        <p:sp>
          <p:nvSpPr>
            <p:cNvPr id="10" name="TextBox 9">
              <a:extLst>
                <a:ext uri="{FF2B5EF4-FFF2-40B4-BE49-F238E27FC236}">
                  <a16:creationId xmlns:a16="http://schemas.microsoft.com/office/drawing/2014/main" id="{AB938302-40E8-96DE-9412-FBD6E512AC38}"/>
                </a:ext>
              </a:extLst>
            </p:cNvPr>
            <p:cNvSpPr txBox="1"/>
            <p:nvPr userDrawn="1"/>
          </p:nvSpPr>
          <p:spPr>
            <a:xfrm>
              <a:off x="8331992" y="6543681"/>
              <a:ext cx="290036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Connect with us</a:t>
              </a:r>
            </a:p>
            <a:p>
              <a:endParaRPr lang="en-US" sz="900" b="0" i="0" dirty="0">
                <a:latin typeface="Poppins Light" pitchFamily="2" charset="77"/>
                <a:cs typeface="Poppins Light" pitchFamily="2" charset="77"/>
              </a:endParaRPr>
            </a:p>
          </p:txBody>
        </p:sp>
        <p:pic>
          <p:nvPicPr>
            <p:cNvPr id="11" name="Picture 10">
              <a:extLst>
                <a:ext uri="{FF2B5EF4-FFF2-40B4-BE49-F238E27FC236}">
                  <a16:creationId xmlns:a16="http://schemas.microsoft.com/office/drawing/2014/main" id="{F1A1DEBD-3D60-A24E-2A09-14487DEBA90B}"/>
                </a:ext>
              </a:extLst>
            </p:cNvPr>
            <p:cNvPicPr>
              <a:picLocks noChangeAspect="1"/>
            </p:cNvPicPr>
            <p:nvPr userDrawn="1"/>
          </p:nvPicPr>
          <p:blipFill>
            <a:blip r:embed="rId2"/>
            <a:stretch>
              <a:fillRect/>
            </a:stretch>
          </p:blipFill>
          <p:spPr>
            <a:xfrm>
              <a:off x="11232354" y="6574359"/>
              <a:ext cx="546100" cy="139700"/>
            </a:xfrm>
            <a:prstGeom prst="rect">
              <a:avLst/>
            </a:prstGeom>
          </p:spPr>
        </p:pic>
      </p:grpSp>
      <p:pic>
        <p:nvPicPr>
          <p:cNvPr id="15" name="Picture 14" descr="A logo with a red white and blue line&#10;&#10;Description automatically generated">
            <a:extLst>
              <a:ext uri="{FF2B5EF4-FFF2-40B4-BE49-F238E27FC236}">
                <a16:creationId xmlns:a16="http://schemas.microsoft.com/office/drawing/2014/main" id="{BFC02F73-A5E0-5584-29A4-3B35286FB2C9}"/>
              </a:ext>
            </a:extLst>
          </p:cNvPr>
          <p:cNvPicPr>
            <a:picLocks noChangeAspect="1"/>
          </p:cNvPicPr>
          <p:nvPr userDrawn="1"/>
        </p:nvPicPr>
        <p:blipFill>
          <a:blip r:embed="rId3"/>
          <a:stretch>
            <a:fillRect/>
          </a:stretch>
        </p:blipFill>
        <p:spPr>
          <a:xfrm>
            <a:off x="10151389" y="275045"/>
            <a:ext cx="1571420" cy="732687"/>
          </a:xfrm>
          <a:prstGeom prst="rect">
            <a:avLst/>
          </a:prstGeom>
        </p:spPr>
      </p:pic>
    </p:spTree>
    <p:extLst>
      <p:ext uri="{BB962C8B-B14F-4D97-AF65-F5344CB8AC3E}">
        <p14:creationId xmlns:p14="http://schemas.microsoft.com/office/powerpoint/2010/main" val="195600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24292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A648EEC-DB53-72A3-D45E-6FF5777EDD1E}"/>
              </a:ext>
            </a:extLst>
          </p:cNvPr>
          <p:cNvSpPr/>
          <p:nvPr userDrawn="1"/>
        </p:nvSpPr>
        <p:spPr>
          <a:xfrm>
            <a:off x="0" y="6429376"/>
            <a:ext cx="12192000" cy="428623"/>
          </a:xfrm>
          <a:prstGeom prst="rect">
            <a:avLst/>
          </a:prstGeom>
          <a:solidFill>
            <a:srgbClr val="2429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CB96EEC-EC22-8CBB-A66A-E404FBE86B6C}"/>
              </a:ext>
            </a:extLst>
          </p:cNvPr>
          <p:cNvSpPr txBox="1"/>
          <p:nvPr userDrawn="1"/>
        </p:nvSpPr>
        <p:spPr>
          <a:xfrm>
            <a:off x="442122" y="6543681"/>
            <a:ext cx="2900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 2023 </a:t>
            </a:r>
            <a:r>
              <a:rPr lang="en-AU" sz="900" b="0" i="0" dirty="0" err="1">
                <a:solidFill>
                  <a:schemeClr val="bg1"/>
                </a:solidFill>
                <a:effectLst/>
                <a:latin typeface="Poppins Light" pitchFamily="2" charset="77"/>
                <a:cs typeface="Poppins Light" pitchFamily="2" charset="77"/>
              </a:rPr>
              <a:t>LongReach</a:t>
            </a:r>
            <a:r>
              <a:rPr lang="en-AU" sz="900" b="0" i="0" dirty="0">
                <a:solidFill>
                  <a:schemeClr val="bg1"/>
                </a:solidFill>
                <a:effectLst/>
                <a:latin typeface="Poppins Light" pitchFamily="2" charset="77"/>
                <a:cs typeface="Poppins Light" pitchFamily="2" charset="77"/>
              </a:rPr>
              <a:t> Australia. All rights reserved.</a:t>
            </a:r>
          </a:p>
          <a:p>
            <a:endParaRPr lang="en-US" sz="900" b="0" i="0" dirty="0">
              <a:latin typeface="Poppins Light" pitchFamily="2" charset="77"/>
              <a:cs typeface="Poppins Light" pitchFamily="2" charset="77"/>
            </a:endParaRPr>
          </a:p>
        </p:txBody>
      </p:sp>
      <p:grpSp>
        <p:nvGrpSpPr>
          <p:cNvPr id="19" name="Group 18">
            <a:extLst>
              <a:ext uri="{FF2B5EF4-FFF2-40B4-BE49-F238E27FC236}">
                <a16:creationId xmlns:a16="http://schemas.microsoft.com/office/drawing/2014/main" id="{D5C33AEA-8815-BCC7-6243-3BFA76CE78BC}"/>
              </a:ext>
            </a:extLst>
          </p:cNvPr>
          <p:cNvGrpSpPr/>
          <p:nvPr userDrawn="1"/>
        </p:nvGrpSpPr>
        <p:grpSpPr>
          <a:xfrm>
            <a:off x="8203400" y="6543681"/>
            <a:ext cx="3446462" cy="369332"/>
            <a:chOff x="8331992" y="6543681"/>
            <a:chExt cx="3446462" cy="369332"/>
          </a:xfrm>
        </p:grpSpPr>
        <p:sp>
          <p:nvSpPr>
            <p:cNvPr id="20" name="TextBox 19">
              <a:extLst>
                <a:ext uri="{FF2B5EF4-FFF2-40B4-BE49-F238E27FC236}">
                  <a16:creationId xmlns:a16="http://schemas.microsoft.com/office/drawing/2014/main" id="{5304888B-C501-FBC8-6854-229BB81C8B88}"/>
                </a:ext>
              </a:extLst>
            </p:cNvPr>
            <p:cNvSpPr txBox="1"/>
            <p:nvPr userDrawn="1"/>
          </p:nvSpPr>
          <p:spPr>
            <a:xfrm>
              <a:off x="8331992" y="6543681"/>
              <a:ext cx="290036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Connect with us</a:t>
              </a:r>
            </a:p>
            <a:p>
              <a:endParaRPr lang="en-US" sz="900" b="0" i="0" dirty="0">
                <a:latin typeface="Poppins Light" pitchFamily="2" charset="77"/>
                <a:cs typeface="Poppins Light" pitchFamily="2" charset="77"/>
              </a:endParaRPr>
            </a:p>
          </p:txBody>
        </p:sp>
        <p:pic>
          <p:nvPicPr>
            <p:cNvPr id="21" name="Picture 20">
              <a:extLst>
                <a:ext uri="{FF2B5EF4-FFF2-40B4-BE49-F238E27FC236}">
                  <a16:creationId xmlns:a16="http://schemas.microsoft.com/office/drawing/2014/main" id="{E4E203DC-B117-3D48-8D92-D80BEEE1DFFD}"/>
                </a:ext>
              </a:extLst>
            </p:cNvPr>
            <p:cNvPicPr>
              <a:picLocks noChangeAspect="1"/>
            </p:cNvPicPr>
            <p:nvPr userDrawn="1"/>
          </p:nvPicPr>
          <p:blipFill>
            <a:blip r:embed="rId2"/>
            <a:stretch>
              <a:fillRect/>
            </a:stretch>
          </p:blipFill>
          <p:spPr>
            <a:xfrm>
              <a:off x="11232354" y="6574359"/>
              <a:ext cx="546100" cy="139700"/>
            </a:xfrm>
            <a:prstGeom prst="rect">
              <a:avLst/>
            </a:prstGeom>
          </p:spPr>
        </p:pic>
      </p:grpSp>
      <p:sp>
        <p:nvSpPr>
          <p:cNvPr id="22" name="Rectangle 21">
            <a:extLst>
              <a:ext uri="{FF2B5EF4-FFF2-40B4-BE49-F238E27FC236}">
                <a16:creationId xmlns:a16="http://schemas.microsoft.com/office/drawing/2014/main" id="{FDEE6199-1E39-37F5-529C-F63E8F793741}"/>
              </a:ext>
            </a:extLst>
          </p:cNvPr>
          <p:cNvSpPr/>
          <p:nvPr userDrawn="1"/>
        </p:nvSpPr>
        <p:spPr>
          <a:xfrm>
            <a:off x="0" y="5035398"/>
            <a:ext cx="12192000" cy="1393925"/>
          </a:xfrm>
          <a:prstGeom prst="rect">
            <a:avLst/>
          </a:prstGeom>
          <a:solidFill>
            <a:srgbClr val="9FC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F0D6631-29A6-7E46-DFAF-91F633875101}"/>
              </a:ext>
            </a:extLst>
          </p:cNvPr>
          <p:cNvSpPr txBox="1"/>
          <p:nvPr userDrawn="1"/>
        </p:nvSpPr>
        <p:spPr>
          <a:xfrm>
            <a:off x="442122" y="6543681"/>
            <a:ext cx="2900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 2023 </a:t>
            </a:r>
            <a:r>
              <a:rPr lang="en-AU" sz="900" b="0" i="0" dirty="0" err="1">
                <a:solidFill>
                  <a:schemeClr val="bg1"/>
                </a:solidFill>
                <a:effectLst/>
                <a:latin typeface="Poppins Light" pitchFamily="2" charset="77"/>
                <a:cs typeface="Poppins Light" pitchFamily="2" charset="77"/>
              </a:rPr>
              <a:t>LongReach</a:t>
            </a:r>
            <a:r>
              <a:rPr lang="en-AU" sz="900" b="0" i="0" dirty="0">
                <a:solidFill>
                  <a:schemeClr val="bg1"/>
                </a:solidFill>
                <a:effectLst/>
                <a:latin typeface="Poppins Light" pitchFamily="2" charset="77"/>
                <a:cs typeface="Poppins Light" pitchFamily="2" charset="77"/>
              </a:rPr>
              <a:t> Australia. All rights reserved.</a:t>
            </a:r>
          </a:p>
          <a:p>
            <a:endParaRPr lang="en-US" sz="900" b="0" i="0" dirty="0">
              <a:latin typeface="Poppins Light" pitchFamily="2" charset="77"/>
              <a:cs typeface="Poppins Light" pitchFamily="2" charset="77"/>
            </a:endParaRPr>
          </a:p>
        </p:txBody>
      </p:sp>
      <p:grpSp>
        <p:nvGrpSpPr>
          <p:cNvPr id="24" name="Group 23">
            <a:extLst>
              <a:ext uri="{FF2B5EF4-FFF2-40B4-BE49-F238E27FC236}">
                <a16:creationId xmlns:a16="http://schemas.microsoft.com/office/drawing/2014/main" id="{5D589495-94C3-06EC-7E2D-FD893812426C}"/>
              </a:ext>
            </a:extLst>
          </p:cNvPr>
          <p:cNvGrpSpPr/>
          <p:nvPr userDrawn="1"/>
        </p:nvGrpSpPr>
        <p:grpSpPr>
          <a:xfrm>
            <a:off x="8203400" y="6543681"/>
            <a:ext cx="3446462" cy="369332"/>
            <a:chOff x="8331992" y="6543681"/>
            <a:chExt cx="3446462" cy="369332"/>
          </a:xfrm>
        </p:grpSpPr>
        <p:sp>
          <p:nvSpPr>
            <p:cNvPr id="25" name="TextBox 24">
              <a:extLst>
                <a:ext uri="{FF2B5EF4-FFF2-40B4-BE49-F238E27FC236}">
                  <a16:creationId xmlns:a16="http://schemas.microsoft.com/office/drawing/2014/main" id="{51205E21-943A-98E2-5D8B-229DA4EAC9D4}"/>
                </a:ext>
              </a:extLst>
            </p:cNvPr>
            <p:cNvSpPr txBox="1"/>
            <p:nvPr userDrawn="1"/>
          </p:nvSpPr>
          <p:spPr>
            <a:xfrm>
              <a:off x="8331992" y="6543681"/>
              <a:ext cx="290036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900" b="0" i="0" dirty="0">
                  <a:solidFill>
                    <a:schemeClr val="bg1"/>
                  </a:solidFill>
                  <a:effectLst/>
                  <a:latin typeface="Poppins Light" pitchFamily="2" charset="77"/>
                  <a:cs typeface="Poppins Light" pitchFamily="2" charset="77"/>
                </a:rPr>
                <a:t>Connect with us</a:t>
              </a:r>
            </a:p>
            <a:p>
              <a:endParaRPr lang="en-US" sz="900" b="0" i="0" dirty="0">
                <a:latin typeface="Poppins Light" pitchFamily="2" charset="77"/>
                <a:cs typeface="Poppins Light" pitchFamily="2" charset="77"/>
              </a:endParaRPr>
            </a:p>
          </p:txBody>
        </p:sp>
        <p:pic>
          <p:nvPicPr>
            <p:cNvPr id="26" name="Picture 25">
              <a:extLst>
                <a:ext uri="{FF2B5EF4-FFF2-40B4-BE49-F238E27FC236}">
                  <a16:creationId xmlns:a16="http://schemas.microsoft.com/office/drawing/2014/main" id="{C17EB910-07C2-3912-F7E7-B818E0D79AFF}"/>
                </a:ext>
              </a:extLst>
            </p:cNvPr>
            <p:cNvPicPr>
              <a:picLocks noChangeAspect="1"/>
            </p:cNvPicPr>
            <p:nvPr userDrawn="1"/>
          </p:nvPicPr>
          <p:blipFill>
            <a:blip r:embed="rId2"/>
            <a:stretch>
              <a:fillRect/>
            </a:stretch>
          </p:blipFill>
          <p:spPr>
            <a:xfrm>
              <a:off x="11232354" y="6574359"/>
              <a:ext cx="546100" cy="139700"/>
            </a:xfrm>
            <a:prstGeom prst="rect">
              <a:avLst/>
            </a:prstGeom>
          </p:spPr>
        </p:pic>
      </p:grpSp>
      <p:sp>
        <p:nvSpPr>
          <p:cNvPr id="4" name="TextBox 3">
            <a:extLst>
              <a:ext uri="{FF2B5EF4-FFF2-40B4-BE49-F238E27FC236}">
                <a16:creationId xmlns:a16="http://schemas.microsoft.com/office/drawing/2014/main" id="{F457DA41-59E8-8614-BFE3-DDB632AFA0B2}"/>
              </a:ext>
            </a:extLst>
          </p:cNvPr>
          <p:cNvSpPr txBox="1"/>
          <p:nvPr userDrawn="1"/>
        </p:nvSpPr>
        <p:spPr>
          <a:xfrm>
            <a:off x="442122" y="5264490"/>
            <a:ext cx="11207740" cy="1077218"/>
          </a:xfrm>
          <a:prstGeom prst="rect">
            <a:avLst/>
          </a:prstGeom>
          <a:noFill/>
        </p:spPr>
        <p:txBody>
          <a:bodyPr wrap="square" rtlCol="0">
            <a:spAutoFit/>
          </a:bodyPr>
          <a:lstStyle/>
          <a:p>
            <a:r>
              <a:rPr lang="en-AU" sz="800" b="0" i="0" dirty="0">
                <a:solidFill>
                  <a:schemeClr val="bg1"/>
                </a:solidFill>
                <a:effectLst/>
                <a:latin typeface="Poppins Light" pitchFamily="2" charset="77"/>
                <a:cs typeface="Poppins Light" pitchFamily="2" charset="77"/>
              </a:rPr>
              <a:t>The information provided in this publication is intended as a guide only. </a:t>
            </a:r>
            <a:r>
              <a:rPr lang="en-AU" sz="800" b="0" i="0" dirty="0" err="1">
                <a:solidFill>
                  <a:schemeClr val="bg1"/>
                </a:solidFill>
                <a:effectLst/>
                <a:latin typeface="Poppins Light" pitchFamily="2" charset="77"/>
                <a:cs typeface="Poppins Light" pitchFamily="2" charset="77"/>
              </a:rPr>
              <a:t>LongReach</a:t>
            </a:r>
            <a:r>
              <a:rPr lang="en-AU" sz="800" b="0" i="0" dirty="0">
                <a:solidFill>
                  <a:schemeClr val="bg1"/>
                </a:solidFill>
                <a:effectLst/>
                <a:latin typeface="Poppins Light" pitchFamily="2" charset="77"/>
                <a:cs typeface="Poppins Light" pitchFamily="2" charset="77"/>
              </a:rPr>
              <a:t> Plant Breeders Management Pty Ltd (including its officers, employees, contractors and agents) (‘</a:t>
            </a:r>
            <a:r>
              <a:rPr lang="en-AU" sz="800" b="0" i="0" dirty="0" err="1">
                <a:solidFill>
                  <a:schemeClr val="bg1"/>
                </a:solidFill>
                <a:effectLst/>
                <a:latin typeface="Poppins Light" pitchFamily="2" charset="77"/>
                <a:cs typeface="Poppins Light" pitchFamily="2" charset="77"/>
              </a:rPr>
              <a:t>LongReach</a:t>
            </a:r>
            <a:r>
              <a:rPr lang="en-AU" sz="800" b="0" i="0" dirty="0">
                <a:solidFill>
                  <a:schemeClr val="bg1"/>
                </a:solidFill>
                <a:effectLst/>
                <a:latin typeface="Poppins Light" pitchFamily="2" charset="77"/>
                <a:cs typeface="Poppins Light" pitchFamily="2" charset="77"/>
              </a:rPr>
              <a:t>’) cannot guarantee that every statement is without flaw of any kind. While </a:t>
            </a:r>
            <a:r>
              <a:rPr lang="en-AU" sz="800" b="0" i="0" dirty="0" err="1">
                <a:solidFill>
                  <a:schemeClr val="bg1"/>
                </a:solidFill>
                <a:effectLst/>
                <a:latin typeface="Poppins Light" pitchFamily="2" charset="77"/>
                <a:cs typeface="Poppins Light" pitchFamily="2" charset="77"/>
              </a:rPr>
              <a:t>LongReach</a:t>
            </a:r>
            <a:r>
              <a:rPr lang="en-AU" sz="800" b="0" i="0" dirty="0">
                <a:solidFill>
                  <a:schemeClr val="bg1"/>
                </a:solidFill>
                <a:effectLst/>
                <a:latin typeface="Poppins Light" pitchFamily="2" charset="77"/>
                <a:cs typeface="Poppins Light" pitchFamily="2" charset="77"/>
              </a:rPr>
              <a:t> has taken all due care to ensure that the information provided is accurate at the time of publication, various factors, including planting times and environmental conditions may alter the characteristics and performance from plants. </a:t>
            </a:r>
            <a:r>
              <a:rPr lang="en-AU" sz="800" b="0" i="0" dirty="0" err="1">
                <a:solidFill>
                  <a:schemeClr val="bg1"/>
                </a:solidFill>
                <a:effectLst/>
                <a:latin typeface="Poppins Light" pitchFamily="2" charset="77"/>
                <a:cs typeface="Poppins Light" pitchFamily="2" charset="77"/>
              </a:rPr>
              <a:t>LongReach</a:t>
            </a:r>
            <a:r>
              <a:rPr lang="en-AU" sz="800" b="0" i="0" dirty="0">
                <a:solidFill>
                  <a:schemeClr val="bg1"/>
                </a:solidFill>
                <a:effectLst/>
                <a:latin typeface="Poppins Light" pitchFamily="2" charset="77"/>
                <a:cs typeface="Poppins Light" pitchFamily="2" charset="77"/>
              </a:rPr>
              <a:t> shall not be liable for any errors or omissions in the information or for any loss, injury, damage or other consequence whatsoever that you or any person might incur as a result of your use of or reliance upon the products (whether </a:t>
            </a:r>
            <a:r>
              <a:rPr lang="en-AU" sz="800" b="0" i="0" dirty="0" err="1">
                <a:solidFill>
                  <a:schemeClr val="bg1"/>
                </a:solidFill>
                <a:effectLst/>
                <a:latin typeface="Poppins Light" pitchFamily="2" charset="77"/>
                <a:cs typeface="Poppins Light" pitchFamily="2" charset="77"/>
              </a:rPr>
              <a:t>LongReach</a:t>
            </a:r>
            <a:r>
              <a:rPr lang="en-AU" sz="800" b="0" i="0" dirty="0">
                <a:solidFill>
                  <a:schemeClr val="bg1"/>
                </a:solidFill>
                <a:effectLst/>
                <a:latin typeface="Poppins Light" pitchFamily="2" charset="77"/>
                <a:cs typeface="Poppins Light" pitchFamily="2" charset="77"/>
              </a:rPr>
              <a:t> products or otherwise) and information which appear in this publication. To the maximum extent permitted by law, the liability of </a:t>
            </a:r>
            <a:r>
              <a:rPr lang="en-AU" sz="800" b="0" i="0" dirty="0" err="1">
                <a:solidFill>
                  <a:schemeClr val="bg1"/>
                </a:solidFill>
                <a:effectLst/>
                <a:latin typeface="Poppins Light" pitchFamily="2" charset="77"/>
                <a:cs typeface="Poppins Light" pitchFamily="2" charset="77"/>
              </a:rPr>
              <a:t>LongReach</a:t>
            </a:r>
            <a:r>
              <a:rPr lang="en-AU" sz="800" b="0" i="0" dirty="0">
                <a:solidFill>
                  <a:schemeClr val="bg1"/>
                </a:solidFill>
                <a:effectLst/>
                <a:latin typeface="Poppins Light" pitchFamily="2" charset="77"/>
                <a:cs typeface="Poppins Light" pitchFamily="2" charset="77"/>
              </a:rPr>
              <a:t> for any claim whatsoever arising out of the supply or use of or reliance upon the products and information in this publication (including liability for breach of any condition or warranty implied by the Trade Practices Act 1974 or any other law) is limited at its discretion, to the replacement of the products, the supply of equivalent products or the resupply of the publication. For application to specific conditions, seek further advice from a local professional. © </a:t>
            </a:r>
            <a:r>
              <a:rPr lang="en-AU" sz="800" b="0" i="0" dirty="0" err="1">
                <a:solidFill>
                  <a:schemeClr val="bg1"/>
                </a:solidFill>
                <a:effectLst/>
                <a:latin typeface="Poppins Light" pitchFamily="2" charset="77"/>
                <a:cs typeface="Poppins Light" pitchFamily="2" charset="77"/>
              </a:rPr>
              <a:t>LongReach</a:t>
            </a:r>
            <a:r>
              <a:rPr lang="en-AU" sz="800" b="0" i="0" dirty="0">
                <a:solidFill>
                  <a:schemeClr val="bg1"/>
                </a:solidFill>
                <a:effectLst/>
                <a:latin typeface="Poppins Light" pitchFamily="2" charset="77"/>
                <a:cs typeface="Poppins Light" pitchFamily="2" charset="77"/>
              </a:rPr>
              <a:t> 2023</a:t>
            </a:r>
          </a:p>
          <a:p>
            <a:endParaRPr lang="en-US" sz="800" b="0" i="0" dirty="0">
              <a:latin typeface="Poppins Light" pitchFamily="2" charset="77"/>
              <a:cs typeface="Poppins Light" pitchFamily="2" charset="77"/>
            </a:endParaRPr>
          </a:p>
        </p:txBody>
      </p:sp>
    </p:spTree>
    <p:extLst>
      <p:ext uri="{BB962C8B-B14F-4D97-AF65-F5344CB8AC3E}">
        <p14:creationId xmlns:p14="http://schemas.microsoft.com/office/powerpoint/2010/main" val="1718384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FE92F6-9E2E-1D7C-4AE9-8C9EF309B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BA08B66-5C1C-3078-8BF0-440D3765E9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1C32F2D-8C4B-30D1-FE2F-FED6FADFB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43904-83C9-7D4B-85CA-21113CF1F1A6}" type="datetimeFigureOut">
              <a:rPr lang="en-US" smtClean="0"/>
              <a:t>9/14/23</a:t>
            </a:fld>
            <a:endParaRPr lang="en-US"/>
          </a:p>
        </p:txBody>
      </p:sp>
      <p:sp>
        <p:nvSpPr>
          <p:cNvPr id="5" name="Footer Placeholder 4">
            <a:extLst>
              <a:ext uri="{FF2B5EF4-FFF2-40B4-BE49-F238E27FC236}">
                <a16:creationId xmlns:a16="http://schemas.microsoft.com/office/drawing/2014/main" id="{F6B926E1-1B85-8862-F9DD-502748B5E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3D42D6-8106-6394-8469-DF9AE0308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7236E-5227-E04D-834A-069DCAF45BAC}" type="slidenum">
              <a:rPr lang="en-US" smtClean="0"/>
              <a:t>‹#›</a:t>
            </a:fld>
            <a:endParaRPr lang="en-US"/>
          </a:p>
        </p:txBody>
      </p:sp>
    </p:spTree>
    <p:extLst>
      <p:ext uri="{BB962C8B-B14F-4D97-AF65-F5344CB8AC3E}">
        <p14:creationId xmlns:p14="http://schemas.microsoft.com/office/powerpoint/2010/main" val="39042106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sales@austseedgrain.com.au" TargetMode="External"/><Relationship Id="rId5" Type="http://schemas.openxmlformats.org/officeDocument/2006/relationships/hyperlink" Target="mailto:edsco@wn.com.au" TargetMode="External"/><Relationship Id="rId4" Type="http://schemas.openxmlformats.org/officeDocument/2006/relationships/hyperlink" Target="mailto:multiseed@westnet.com.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white text&#10;&#10;Description automatically generated">
            <a:extLst>
              <a:ext uri="{FF2B5EF4-FFF2-40B4-BE49-F238E27FC236}">
                <a16:creationId xmlns:a16="http://schemas.microsoft.com/office/drawing/2014/main" id="{2E94A574-E2CF-4D5E-24E2-44CA5255ABAB}"/>
              </a:ext>
            </a:extLst>
          </p:cNvPr>
          <p:cNvPicPr>
            <a:picLocks noChangeAspect="1"/>
          </p:cNvPicPr>
          <p:nvPr/>
        </p:nvPicPr>
        <p:blipFill>
          <a:blip r:embed="rId2"/>
          <a:stretch>
            <a:fillRect/>
          </a:stretch>
        </p:blipFill>
        <p:spPr>
          <a:xfrm>
            <a:off x="2209800" y="720609"/>
            <a:ext cx="7772400" cy="3280095"/>
          </a:xfrm>
          <a:prstGeom prst="rect">
            <a:avLst/>
          </a:prstGeom>
        </p:spPr>
      </p:pic>
      <p:sp>
        <p:nvSpPr>
          <p:cNvPr id="4" name="TextBox 3">
            <a:extLst>
              <a:ext uri="{FF2B5EF4-FFF2-40B4-BE49-F238E27FC236}">
                <a16:creationId xmlns:a16="http://schemas.microsoft.com/office/drawing/2014/main" id="{7161FD2D-F6AB-0C51-B224-571DD620DBE4}"/>
              </a:ext>
            </a:extLst>
          </p:cNvPr>
          <p:cNvSpPr txBox="1"/>
          <p:nvPr/>
        </p:nvSpPr>
        <p:spPr>
          <a:xfrm>
            <a:off x="2616589" y="3949884"/>
            <a:ext cx="6977575" cy="1915909"/>
          </a:xfrm>
          <a:prstGeom prst="rect">
            <a:avLst/>
          </a:prstGeom>
          <a:noFill/>
        </p:spPr>
        <p:txBody>
          <a:bodyPr wrap="square" rtlCol="0">
            <a:spAutoFit/>
          </a:bodyPr>
          <a:lstStyle/>
          <a:p>
            <a:pPr algn="ctr"/>
            <a:r>
              <a:rPr lang="en-AU" sz="1200" dirty="0">
                <a:solidFill>
                  <a:schemeClr val="bg1"/>
                </a:solidFill>
                <a:effectLst/>
                <a:latin typeface="Poppins" pitchFamily="2" charset="77"/>
                <a:cs typeface="Poppins" pitchFamily="2" charset="77"/>
              </a:rPr>
              <a:t>THE EARLY SPECIALIST</a:t>
            </a:r>
            <a:br>
              <a:rPr lang="en-AU" sz="1200" dirty="0">
                <a:solidFill>
                  <a:schemeClr val="bg1"/>
                </a:solidFill>
                <a:effectLst/>
                <a:latin typeface="Poppins" pitchFamily="2" charset="77"/>
                <a:cs typeface="Poppins" pitchFamily="2" charset="77"/>
              </a:rPr>
            </a:br>
            <a:endParaRPr lang="en-AU" sz="1200" dirty="0">
              <a:solidFill>
                <a:schemeClr val="bg1"/>
              </a:solidFill>
              <a:effectLst/>
              <a:latin typeface="Poppins" pitchFamily="2" charset="77"/>
              <a:cs typeface="Poppins" pitchFamily="2" charset="77"/>
            </a:endParaRPr>
          </a:p>
          <a:p>
            <a:pPr algn="ctr"/>
            <a:r>
              <a:rPr lang="en-AU" sz="1200" b="0" i="0" dirty="0">
                <a:solidFill>
                  <a:schemeClr val="bg1"/>
                </a:solidFill>
                <a:effectLst/>
                <a:latin typeface="Poppins Light" pitchFamily="2" charset="77"/>
                <a:cs typeface="Poppins Light" pitchFamily="2" charset="77"/>
              </a:rPr>
              <a:t>A high yielding well adapted AH “Quick Winter” wheat for WA available for 2023 planting</a:t>
            </a:r>
            <a:br>
              <a:rPr lang="en-AU" sz="1200" b="0" i="0" dirty="0">
                <a:solidFill>
                  <a:schemeClr val="bg1"/>
                </a:solidFill>
                <a:effectLst/>
                <a:latin typeface="Poppins Light" pitchFamily="2" charset="77"/>
                <a:cs typeface="Poppins Light" pitchFamily="2" charset="77"/>
              </a:rPr>
            </a:br>
            <a:endParaRPr lang="en-AU" sz="1200" b="0" i="0" dirty="0">
              <a:solidFill>
                <a:schemeClr val="bg1"/>
              </a:solidFill>
              <a:effectLst/>
              <a:latin typeface="Poppins Light" pitchFamily="2" charset="77"/>
              <a:cs typeface="Poppins Light" pitchFamily="2" charset="77"/>
            </a:endParaRPr>
          </a:p>
          <a:p>
            <a:pPr algn="ctr"/>
            <a:r>
              <a:rPr lang="en-AU" sz="1200" b="0" i="0" dirty="0">
                <a:solidFill>
                  <a:schemeClr val="bg1"/>
                </a:solidFill>
                <a:effectLst/>
                <a:latin typeface="Poppins Light" pitchFamily="2" charset="77"/>
                <a:cs typeface="Poppins Light" pitchFamily="2" charset="77"/>
              </a:rPr>
              <a:t>Alternative to:</a:t>
            </a:r>
            <a:br>
              <a:rPr lang="en-AU" sz="1200" dirty="0">
                <a:solidFill>
                  <a:schemeClr val="bg1"/>
                </a:solidFill>
                <a:effectLst/>
                <a:latin typeface="Poppins" pitchFamily="2" charset="77"/>
                <a:cs typeface="Poppins" pitchFamily="2" charset="77"/>
              </a:rPr>
            </a:br>
            <a:endParaRPr lang="en-AU" sz="1200" dirty="0">
              <a:solidFill>
                <a:schemeClr val="bg1"/>
              </a:solidFill>
              <a:effectLst/>
              <a:latin typeface="Poppins" pitchFamily="2" charset="77"/>
              <a:cs typeface="Poppins" pitchFamily="2" charset="77"/>
            </a:endParaRPr>
          </a:p>
          <a:p>
            <a:pPr algn="ctr"/>
            <a:r>
              <a:rPr lang="en-AU" sz="1200" dirty="0">
                <a:solidFill>
                  <a:schemeClr val="bg1"/>
                </a:solidFill>
                <a:effectLst/>
                <a:latin typeface="Poppins" pitchFamily="2" charset="77"/>
                <a:cs typeface="Poppins" pitchFamily="2" charset="77"/>
              </a:rPr>
              <a:t>ILLABO</a:t>
            </a:r>
          </a:p>
          <a:p>
            <a:pPr algn="ctr"/>
            <a:r>
              <a:rPr lang="en-AU" sz="1200" dirty="0">
                <a:solidFill>
                  <a:schemeClr val="bg1"/>
                </a:solidFill>
                <a:effectLst/>
                <a:latin typeface="Poppins" pitchFamily="2" charset="77"/>
                <a:cs typeface="Poppins" pitchFamily="2" charset="77"/>
              </a:rPr>
              <a:t>LONGSWORD</a:t>
            </a:r>
          </a:p>
          <a:p>
            <a:pPr algn="ctr"/>
            <a:r>
              <a:rPr lang="en-AU" sz="1200" dirty="0">
                <a:solidFill>
                  <a:schemeClr val="bg1"/>
                </a:solidFill>
                <a:effectLst/>
                <a:latin typeface="Poppins" pitchFamily="2" charset="77"/>
                <a:cs typeface="Poppins" pitchFamily="2" charset="77"/>
              </a:rPr>
              <a:t>NIGHTHAWK</a:t>
            </a:r>
          </a:p>
          <a:p>
            <a:pPr algn="ctr"/>
            <a:endParaRPr lang="en-US" sz="1050" b="0" i="0" dirty="0">
              <a:latin typeface="Poppins Light" pitchFamily="2" charset="77"/>
              <a:cs typeface="Poppins Light" pitchFamily="2" charset="77"/>
            </a:endParaRPr>
          </a:p>
        </p:txBody>
      </p:sp>
      <p:sp>
        <p:nvSpPr>
          <p:cNvPr id="5" name="TextBox 4">
            <a:extLst>
              <a:ext uri="{FF2B5EF4-FFF2-40B4-BE49-F238E27FC236}">
                <a16:creationId xmlns:a16="http://schemas.microsoft.com/office/drawing/2014/main" id="{5DB857DF-FF7B-DB2E-B9EE-DBC64729062F}"/>
              </a:ext>
            </a:extLst>
          </p:cNvPr>
          <p:cNvSpPr txBox="1"/>
          <p:nvPr/>
        </p:nvSpPr>
        <p:spPr>
          <a:xfrm>
            <a:off x="416319" y="383533"/>
            <a:ext cx="6257927" cy="807913"/>
          </a:xfrm>
          <a:prstGeom prst="rect">
            <a:avLst/>
          </a:prstGeom>
          <a:noFill/>
        </p:spPr>
        <p:txBody>
          <a:bodyPr wrap="square" rtlCol="0">
            <a:spAutoFit/>
          </a:bodyPr>
          <a:lstStyle/>
          <a:p>
            <a:pPr algn="l"/>
            <a:r>
              <a:rPr lang="en-AU" sz="1800" b="0" i="0" dirty="0">
                <a:solidFill>
                  <a:schemeClr val="bg1"/>
                </a:solidFill>
                <a:effectLst/>
                <a:latin typeface="Poppins Light" pitchFamily="2" charset="77"/>
                <a:cs typeface="Poppins Light" pitchFamily="2" charset="77"/>
              </a:rPr>
              <a:t>New Release</a:t>
            </a:r>
            <a:br>
              <a:rPr lang="en-AU" sz="1800" dirty="0">
                <a:solidFill>
                  <a:schemeClr val="bg1"/>
                </a:solidFill>
                <a:effectLst/>
                <a:latin typeface="Poppins" pitchFamily="2" charset="77"/>
                <a:cs typeface="Poppins" pitchFamily="2" charset="77"/>
              </a:rPr>
            </a:br>
            <a:r>
              <a:rPr lang="en-AU" sz="1800" b="1" i="0" dirty="0">
                <a:solidFill>
                  <a:schemeClr val="bg1"/>
                </a:solidFill>
                <a:effectLst/>
                <a:latin typeface="Poppins" pitchFamily="2" charset="77"/>
                <a:cs typeface="Poppins" pitchFamily="2" charset="77"/>
              </a:rPr>
              <a:t>2023</a:t>
            </a:r>
          </a:p>
          <a:p>
            <a:pPr algn="ctr"/>
            <a:endParaRPr lang="en-US" sz="1050" b="0" i="0" dirty="0">
              <a:latin typeface="Poppins Light" pitchFamily="2" charset="77"/>
              <a:cs typeface="Poppins Light" pitchFamily="2" charset="77"/>
            </a:endParaRPr>
          </a:p>
        </p:txBody>
      </p:sp>
      <p:pic>
        <p:nvPicPr>
          <p:cNvPr id="6" name="Picture 5">
            <a:extLst>
              <a:ext uri="{FF2B5EF4-FFF2-40B4-BE49-F238E27FC236}">
                <a16:creationId xmlns:a16="http://schemas.microsoft.com/office/drawing/2014/main" id="{728CD2B7-9A2E-93F6-DDC0-509B5CFB3483}"/>
              </a:ext>
            </a:extLst>
          </p:cNvPr>
          <p:cNvPicPr>
            <a:picLocks noChangeAspect="1"/>
          </p:cNvPicPr>
          <p:nvPr/>
        </p:nvPicPr>
        <p:blipFill>
          <a:blip r:embed="rId3"/>
          <a:srcRect/>
          <a:stretch/>
        </p:blipFill>
        <p:spPr>
          <a:xfrm>
            <a:off x="10151389" y="275045"/>
            <a:ext cx="1571420" cy="732686"/>
          </a:xfrm>
          <a:prstGeom prst="rect">
            <a:avLst/>
          </a:prstGeom>
        </p:spPr>
      </p:pic>
    </p:spTree>
    <p:extLst>
      <p:ext uri="{BB962C8B-B14F-4D97-AF65-F5344CB8AC3E}">
        <p14:creationId xmlns:p14="http://schemas.microsoft.com/office/powerpoint/2010/main" val="133826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DIRPD WA TOS yield performance 2021</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53692" y="4983480"/>
            <a:ext cx="11229986" cy="1145689"/>
          </a:xfrm>
        </p:spPr>
        <p:txBody>
          <a:bodyPr>
            <a:normAutofit/>
          </a:bodyPr>
          <a:lstStyle/>
          <a:p>
            <a:pPr>
              <a:lnSpc>
                <a:spcPct val="100000"/>
              </a:lnSpc>
            </a:pPr>
            <a:r>
              <a:rPr lang="en-US" sz="1400" dirty="0" err="1"/>
              <a:t>Mowhawk</a:t>
            </a:r>
            <a:r>
              <a:rPr lang="en-US" sz="1400" dirty="0"/>
              <a:t> showing consistent yield advantage over </a:t>
            </a:r>
            <a:r>
              <a:rPr lang="en-US" sz="1400" dirty="0" err="1"/>
              <a:t>Illabo</a:t>
            </a:r>
            <a:r>
              <a:rPr lang="en-US" sz="1400" dirty="0"/>
              <a:t> across most 2021 TOS and sites</a:t>
            </a:r>
          </a:p>
          <a:p>
            <a:pPr>
              <a:lnSpc>
                <a:spcPct val="100000"/>
              </a:lnSpc>
            </a:pPr>
            <a:r>
              <a:rPr lang="en-US" sz="1400" dirty="0"/>
              <a:t>Average yields &gt;0.25-0.75 t/ha better than </a:t>
            </a:r>
            <a:r>
              <a:rPr lang="en-US" sz="1400" dirty="0" err="1"/>
              <a:t>Illabo</a:t>
            </a:r>
            <a:endParaRPr lang="en-US" sz="1400" dirty="0"/>
          </a:p>
          <a:p>
            <a:pPr>
              <a:lnSpc>
                <a:spcPct val="100000"/>
              </a:lnSpc>
            </a:pPr>
            <a:r>
              <a:rPr lang="en-US" sz="1400" dirty="0" err="1"/>
              <a:t>Mowhawk</a:t>
            </a:r>
            <a:r>
              <a:rPr lang="en-US" sz="1400" dirty="0"/>
              <a:t> shows reliable and stable yields across TOS when compared to </a:t>
            </a:r>
            <a:r>
              <a:rPr lang="en-US" sz="1400" dirty="0" err="1"/>
              <a:t>Illabo</a:t>
            </a:r>
            <a:endParaRPr lang="en-US" sz="1400" dirty="0"/>
          </a:p>
        </p:txBody>
      </p:sp>
      <p:sp>
        <p:nvSpPr>
          <p:cNvPr id="10" name="Content Placeholder 2">
            <a:extLst>
              <a:ext uri="{FF2B5EF4-FFF2-40B4-BE49-F238E27FC236}">
                <a16:creationId xmlns:a16="http://schemas.microsoft.com/office/drawing/2014/main" id="{32FF43C3-6E2D-3CAC-6FC0-57349CEFE9CF}"/>
              </a:ext>
            </a:extLst>
          </p:cNvPr>
          <p:cNvSpPr txBox="1">
            <a:spLocks/>
          </p:cNvSpPr>
          <p:nvPr/>
        </p:nvSpPr>
        <p:spPr>
          <a:xfrm>
            <a:off x="451678" y="4661778"/>
            <a:ext cx="7002950" cy="440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*TOS Yield summary data supplied by the Department Primary and Regional Development Government of Western Australia</a:t>
            </a:r>
          </a:p>
        </p:txBody>
      </p:sp>
      <p:pic>
        <p:nvPicPr>
          <p:cNvPr id="4" name="Picture 3">
            <a:extLst>
              <a:ext uri="{FF2B5EF4-FFF2-40B4-BE49-F238E27FC236}">
                <a16:creationId xmlns:a16="http://schemas.microsoft.com/office/drawing/2014/main" id="{D3AC7C40-1049-DC0D-3C00-C7EF1245EE80}"/>
              </a:ext>
            </a:extLst>
          </p:cNvPr>
          <p:cNvPicPr>
            <a:picLocks noChangeAspect="1"/>
          </p:cNvPicPr>
          <p:nvPr/>
        </p:nvPicPr>
        <p:blipFill rotWithShape="1">
          <a:blip r:embed="rId2"/>
          <a:srcRect l="15372" t="20957" r="18818" b="32005"/>
          <a:stretch/>
        </p:blipFill>
        <p:spPr>
          <a:xfrm>
            <a:off x="370389" y="1021478"/>
            <a:ext cx="1585733" cy="656851"/>
          </a:xfrm>
          <a:prstGeom prst="rect">
            <a:avLst/>
          </a:prstGeom>
        </p:spPr>
      </p:pic>
      <p:pic>
        <p:nvPicPr>
          <p:cNvPr id="5" name="Picture 4">
            <a:extLst>
              <a:ext uri="{FF2B5EF4-FFF2-40B4-BE49-F238E27FC236}">
                <a16:creationId xmlns:a16="http://schemas.microsoft.com/office/drawing/2014/main" id="{A5A03EEC-2DDC-02E5-5850-1709BE14DFC5}"/>
              </a:ext>
            </a:extLst>
          </p:cNvPr>
          <p:cNvPicPr>
            <a:picLocks noChangeAspect="1"/>
          </p:cNvPicPr>
          <p:nvPr/>
        </p:nvPicPr>
        <p:blipFill>
          <a:blip r:embed="rId3"/>
          <a:srcRect/>
          <a:stretch/>
        </p:blipFill>
        <p:spPr>
          <a:xfrm>
            <a:off x="93423" y="1186011"/>
            <a:ext cx="12030774" cy="3499423"/>
          </a:xfrm>
          <a:prstGeom prst="rect">
            <a:avLst/>
          </a:prstGeom>
        </p:spPr>
      </p:pic>
    </p:spTree>
    <p:extLst>
      <p:ext uri="{BB962C8B-B14F-4D97-AF65-F5344CB8AC3E}">
        <p14:creationId xmlns:p14="http://schemas.microsoft.com/office/powerpoint/2010/main" val="167190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DIRPD WA TOS yield performance 2022</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53692" y="4983480"/>
            <a:ext cx="11229986" cy="1145689"/>
          </a:xfrm>
        </p:spPr>
        <p:txBody>
          <a:bodyPr>
            <a:normAutofit/>
          </a:bodyPr>
          <a:lstStyle/>
          <a:p>
            <a:pPr>
              <a:lnSpc>
                <a:spcPct val="100000"/>
              </a:lnSpc>
            </a:pPr>
            <a:r>
              <a:rPr lang="en-US" sz="1400" dirty="0" err="1"/>
              <a:t>Mowhawk</a:t>
            </a:r>
            <a:r>
              <a:rPr lang="en-US" sz="1400" dirty="0"/>
              <a:t> showing consistently higher yield than </a:t>
            </a:r>
            <a:r>
              <a:rPr lang="en-US" sz="1400" dirty="0" err="1"/>
              <a:t>Illabo</a:t>
            </a:r>
            <a:r>
              <a:rPr lang="en-US" sz="1400" dirty="0"/>
              <a:t> across most TOS and sites in 2022</a:t>
            </a:r>
          </a:p>
          <a:p>
            <a:pPr>
              <a:lnSpc>
                <a:spcPct val="100000"/>
              </a:lnSpc>
            </a:pPr>
            <a:r>
              <a:rPr lang="en-US" sz="1400" dirty="0"/>
              <a:t>Average yield &gt;0.5 t/ha better than </a:t>
            </a:r>
            <a:r>
              <a:rPr lang="en-US" sz="1400" dirty="0" err="1"/>
              <a:t>Illabo</a:t>
            </a:r>
            <a:endParaRPr lang="en-US" sz="1400" dirty="0"/>
          </a:p>
          <a:p>
            <a:pPr>
              <a:lnSpc>
                <a:spcPct val="100000"/>
              </a:lnSpc>
            </a:pPr>
            <a:r>
              <a:rPr lang="en-US" sz="1400" dirty="0" err="1"/>
              <a:t>Mowhawk</a:t>
            </a:r>
            <a:r>
              <a:rPr lang="en-US" sz="1400" dirty="0"/>
              <a:t> showing stable yield advantage across TOS, sites and years (2021-2022) compared to </a:t>
            </a:r>
            <a:r>
              <a:rPr lang="en-US" sz="1400" dirty="0" err="1"/>
              <a:t>Illabo</a:t>
            </a:r>
            <a:endParaRPr lang="en-US" sz="1400" dirty="0"/>
          </a:p>
        </p:txBody>
      </p:sp>
      <p:sp>
        <p:nvSpPr>
          <p:cNvPr id="10" name="Content Placeholder 2">
            <a:extLst>
              <a:ext uri="{FF2B5EF4-FFF2-40B4-BE49-F238E27FC236}">
                <a16:creationId xmlns:a16="http://schemas.microsoft.com/office/drawing/2014/main" id="{32FF43C3-6E2D-3CAC-6FC0-57349CEFE9CF}"/>
              </a:ext>
            </a:extLst>
          </p:cNvPr>
          <p:cNvSpPr txBox="1">
            <a:spLocks/>
          </p:cNvSpPr>
          <p:nvPr/>
        </p:nvSpPr>
        <p:spPr>
          <a:xfrm>
            <a:off x="451678" y="4661778"/>
            <a:ext cx="7002950" cy="440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*TOS Yield summary data supplied by the Department Primary and Regional Development Government of Western Australia</a:t>
            </a:r>
          </a:p>
        </p:txBody>
      </p:sp>
      <p:pic>
        <p:nvPicPr>
          <p:cNvPr id="7" name="Picture 6">
            <a:extLst>
              <a:ext uri="{FF2B5EF4-FFF2-40B4-BE49-F238E27FC236}">
                <a16:creationId xmlns:a16="http://schemas.microsoft.com/office/drawing/2014/main" id="{9E566F02-7876-8A7E-8E34-463C76B47F12}"/>
              </a:ext>
            </a:extLst>
          </p:cNvPr>
          <p:cNvPicPr>
            <a:picLocks noChangeAspect="1"/>
          </p:cNvPicPr>
          <p:nvPr/>
        </p:nvPicPr>
        <p:blipFill>
          <a:blip r:embed="rId2"/>
          <a:srcRect/>
          <a:stretch/>
        </p:blipFill>
        <p:spPr>
          <a:xfrm>
            <a:off x="53190" y="1021976"/>
            <a:ext cx="12068038" cy="3833803"/>
          </a:xfrm>
          <a:prstGeom prst="rect">
            <a:avLst/>
          </a:prstGeom>
        </p:spPr>
      </p:pic>
      <p:pic>
        <p:nvPicPr>
          <p:cNvPr id="4" name="Picture 3">
            <a:extLst>
              <a:ext uri="{FF2B5EF4-FFF2-40B4-BE49-F238E27FC236}">
                <a16:creationId xmlns:a16="http://schemas.microsoft.com/office/drawing/2014/main" id="{3F033637-203C-1CCF-088C-9A91AC2E94C3}"/>
              </a:ext>
            </a:extLst>
          </p:cNvPr>
          <p:cNvPicPr>
            <a:picLocks noChangeAspect="1"/>
          </p:cNvPicPr>
          <p:nvPr/>
        </p:nvPicPr>
        <p:blipFill rotWithShape="1">
          <a:blip r:embed="rId3"/>
          <a:srcRect l="15372" t="20957" r="18818" b="32005"/>
          <a:stretch/>
        </p:blipFill>
        <p:spPr>
          <a:xfrm>
            <a:off x="370389" y="1021478"/>
            <a:ext cx="1585733" cy="656851"/>
          </a:xfrm>
          <a:prstGeom prst="rect">
            <a:avLst/>
          </a:prstGeom>
        </p:spPr>
      </p:pic>
    </p:spTree>
    <p:extLst>
      <p:ext uri="{BB962C8B-B14F-4D97-AF65-F5344CB8AC3E}">
        <p14:creationId xmlns:p14="http://schemas.microsoft.com/office/powerpoint/2010/main" val="121587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a:xfrm>
            <a:off x="453692" y="365125"/>
            <a:ext cx="9741868" cy="656851"/>
          </a:xfrm>
        </p:spPr>
        <p:txBody>
          <a:bodyPr>
            <a:noAutofit/>
          </a:bodyPr>
          <a:lstStyle/>
          <a:p>
            <a:r>
              <a:rPr lang="en-AU" sz="3200" b="1" dirty="0">
                <a:solidFill>
                  <a:schemeClr val="tx1"/>
                </a:solidFill>
                <a:latin typeface="Poppins" panose="00000500000000000000" pitchFamily="2" charset="0"/>
                <a:cs typeface="Poppins" panose="00000500000000000000" pitchFamily="2" charset="0"/>
              </a:rPr>
              <a:t>LRPB long term MET yield performance </a:t>
            </a:r>
            <a:r>
              <a:rPr lang="en-AU" sz="1800" b="1" dirty="0">
                <a:solidFill>
                  <a:schemeClr val="tx1"/>
                </a:solidFill>
                <a:latin typeface="Poppins" panose="00000500000000000000" pitchFamily="2" charset="0"/>
                <a:cs typeface="Poppins" panose="00000500000000000000" pitchFamily="2" charset="0"/>
              </a:rPr>
              <a:t>(2019-2022) </a:t>
            </a:r>
            <a:endParaRPr lang="en-AU" sz="3200" b="1" dirty="0">
              <a:solidFill>
                <a:schemeClr val="tx1"/>
              </a:solidFill>
              <a:latin typeface="Poppins" panose="00000500000000000000" pitchFamily="2" charset="0"/>
              <a:cs typeface="Poppins" panose="00000500000000000000" pitchFamily="2" charset="0"/>
            </a:endParaRPr>
          </a:p>
        </p:txBody>
      </p:sp>
      <p:graphicFrame>
        <p:nvGraphicFramePr>
          <p:cNvPr id="5" name="Table 12">
            <a:extLst>
              <a:ext uri="{FF2B5EF4-FFF2-40B4-BE49-F238E27FC236}">
                <a16:creationId xmlns:a16="http://schemas.microsoft.com/office/drawing/2014/main" id="{A7996297-97C0-357B-0EA8-0088802A41FF}"/>
              </a:ext>
            </a:extLst>
          </p:cNvPr>
          <p:cNvGraphicFramePr>
            <a:graphicFrameLocks noGrp="1"/>
          </p:cNvGraphicFramePr>
          <p:nvPr>
            <p:extLst>
              <p:ext uri="{D42A27DB-BD31-4B8C-83A1-F6EECF244321}">
                <p14:modId xmlns:p14="http://schemas.microsoft.com/office/powerpoint/2010/main" val="1653490232"/>
              </p:ext>
            </p:extLst>
          </p:nvPr>
        </p:nvGraphicFramePr>
        <p:xfrm>
          <a:off x="545111" y="2726746"/>
          <a:ext cx="7560000" cy="2895600"/>
        </p:xfrm>
        <a:graphic>
          <a:graphicData uri="http://schemas.openxmlformats.org/drawingml/2006/table">
            <a:tbl>
              <a:tblPr firstRow="1" bandRow="1">
                <a:tableStyleId>{073A0DAA-6AF3-43AB-8588-CEC1D06C72B9}</a:tableStyleId>
              </a:tblPr>
              <a:tblGrid>
                <a:gridCol w="828000">
                  <a:extLst>
                    <a:ext uri="{9D8B030D-6E8A-4147-A177-3AD203B41FA5}">
                      <a16:colId xmlns:a16="http://schemas.microsoft.com/office/drawing/2014/main" val="2870463792"/>
                    </a:ext>
                  </a:extLst>
                </a:gridCol>
                <a:gridCol w="612000">
                  <a:extLst>
                    <a:ext uri="{9D8B030D-6E8A-4147-A177-3AD203B41FA5}">
                      <a16:colId xmlns:a16="http://schemas.microsoft.com/office/drawing/2014/main" val="3392183797"/>
                    </a:ext>
                  </a:extLst>
                </a:gridCol>
                <a:gridCol w="612000">
                  <a:extLst>
                    <a:ext uri="{9D8B030D-6E8A-4147-A177-3AD203B41FA5}">
                      <a16:colId xmlns:a16="http://schemas.microsoft.com/office/drawing/2014/main" val="3195463272"/>
                    </a:ext>
                  </a:extLst>
                </a:gridCol>
                <a:gridCol w="612000">
                  <a:extLst>
                    <a:ext uri="{9D8B030D-6E8A-4147-A177-3AD203B41FA5}">
                      <a16:colId xmlns:a16="http://schemas.microsoft.com/office/drawing/2014/main" val="1631518397"/>
                    </a:ext>
                  </a:extLst>
                </a:gridCol>
                <a:gridCol w="612000">
                  <a:extLst>
                    <a:ext uri="{9D8B030D-6E8A-4147-A177-3AD203B41FA5}">
                      <a16:colId xmlns:a16="http://schemas.microsoft.com/office/drawing/2014/main" val="3654118414"/>
                    </a:ext>
                  </a:extLst>
                </a:gridCol>
                <a:gridCol w="612000">
                  <a:extLst>
                    <a:ext uri="{9D8B030D-6E8A-4147-A177-3AD203B41FA5}">
                      <a16:colId xmlns:a16="http://schemas.microsoft.com/office/drawing/2014/main" val="2756443712"/>
                    </a:ext>
                  </a:extLst>
                </a:gridCol>
                <a:gridCol w="612000">
                  <a:extLst>
                    <a:ext uri="{9D8B030D-6E8A-4147-A177-3AD203B41FA5}">
                      <a16:colId xmlns:a16="http://schemas.microsoft.com/office/drawing/2014/main" val="809886375"/>
                    </a:ext>
                  </a:extLst>
                </a:gridCol>
                <a:gridCol w="612000">
                  <a:extLst>
                    <a:ext uri="{9D8B030D-6E8A-4147-A177-3AD203B41FA5}">
                      <a16:colId xmlns:a16="http://schemas.microsoft.com/office/drawing/2014/main" val="2035210705"/>
                    </a:ext>
                  </a:extLst>
                </a:gridCol>
                <a:gridCol w="612000">
                  <a:extLst>
                    <a:ext uri="{9D8B030D-6E8A-4147-A177-3AD203B41FA5}">
                      <a16:colId xmlns:a16="http://schemas.microsoft.com/office/drawing/2014/main" val="546390879"/>
                    </a:ext>
                  </a:extLst>
                </a:gridCol>
                <a:gridCol w="612000">
                  <a:extLst>
                    <a:ext uri="{9D8B030D-6E8A-4147-A177-3AD203B41FA5}">
                      <a16:colId xmlns:a16="http://schemas.microsoft.com/office/drawing/2014/main" val="1809365994"/>
                    </a:ext>
                  </a:extLst>
                </a:gridCol>
                <a:gridCol w="612000">
                  <a:extLst>
                    <a:ext uri="{9D8B030D-6E8A-4147-A177-3AD203B41FA5}">
                      <a16:colId xmlns:a16="http://schemas.microsoft.com/office/drawing/2014/main" val="2877793593"/>
                    </a:ext>
                  </a:extLst>
                </a:gridCol>
                <a:gridCol w="612000">
                  <a:extLst>
                    <a:ext uri="{9D8B030D-6E8A-4147-A177-3AD203B41FA5}">
                      <a16:colId xmlns:a16="http://schemas.microsoft.com/office/drawing/2014/main" val="817102349"/>
                    </a:ext>
                  </a:extLst>
                </a:gridCol>
              </a:tblGrid>
              <a:tr h="0">
                <a:tc>
                  <a:txBody>
                    <a:bodyPr/>
                    <a:lstStyle/>
                    <a:p>
                      <a:pPr algn="l"/>
                      <a:endParaRPr lang="en-US" sz="800" dirty="0">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latin typeface="Poppins" pitchFamily="2" charset="77"/>
                          <a:cs typeface="Poppins" pitchFamily="2" charset="77"/>
                        </a:rPr>
                        <a:t>MET</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algn="ctr"/>
                      <a:endParaRPr lang="en-US" sz="8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gridSpan="6">
                  <a:txBody>
                    <a:bodyPr/>
                    <a:lstStyle/>
                    <a:p>
                      <a:pPr algn="ctr"/>
                      <a:r>
                        <a:rPr lang="en-US" sz="800" b="0" dirty="0">
                          <a:solidFill>
                            <a:schemeClr val="bg1"/>
                          </a:solidFill>
                          <a:latin typeface="Poppins" pitchFamily="2" charset="77"/>
                          <a:cs typeface="Poppins" pitchFamily="2" charset="77"/>
                        </a:rPr>
                        <a:t>2022 Sites</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algn="ctr"/>
                      <a:endParaRPr lang="en-US" sz="8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2242315"/>
                  </a:ext>
                </a:extLst>
              </a:tr>
              <a:tr h="0">
                <a:tc>
                  <a:txBody>
                    <a:bodyPr/>
                    <a:lstStyle/>
                    <a:p>
                      <a:pPr algn="l"/>
                      <a:r>
                        <a:rPr lang="en-US" sz="700" dirty="0">
                          <a:solidFill>
                            <a:schemeClr val="tx1"/>
                          </a:solidFill>
                          <a:latin typeface="Poppins" pitchFamily="2" charset="77"/>
                          <a:cs typeface="Poppins" pitchFamily="2" charset="77"/>
                        </a:rPr>
                        <a:t>LINCD</a:t>
                      </a:r>
                    </a:p>
                  </a:txBody>
                  <a:tcPr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t/ha</a:t>
                      </a: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Avg</a:t>
                      </a: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C1 </a:t>
                      </a:r>
                    </a:p>
                    <a:p>
                      <a:pPr algn="ctr"/>
                      <a:r>
                        <a:rPr lang="en-US" sz="700" dirty="0">
                          <a:latin typeface="Poppins" pitchFamily="2" charset="77"/>
                          <a:cs typeface="Poppins" pitchFamily="2" charset="77"/>
                        </a:rPr>
                        <a:t>6.01 t/ha</a:t>
                      </a: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C2 </a:t>
                      </a:r>
                    </a:p>
                    <a:p>
                      <a:pPr algn="ctr"/>
                      <a:r>
                        <a:rPr lang="en-US" sz="700" dirty="0">
                          <a:latin typeface="Poppins" pitchFamily="2" charset="77"/>
                          <a:cs typeface="Poppins" pitchFamily="2" charset="77"/>
                        </a:rPr>
                        <a:t>4.72 t/ha</a:t>
                      </a: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C3 </a:t>
                      </a:r>
                    </a:p>
                    <a:p>
                      <a:pPr algn="ctr"/>
                      <a:r>
                        <a:rPr lang="en-US" sz="700" dirty="0">
                          <a:latin typeface="Poppins" pitchFamily="2" charset="77"/>
                          <a:cs typeface="Poppins" pitchFamily="2" charset="77"/>
                        </a:rPr>
                        <a:t>4.37 t/ha</a:t>
                      </a: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t/ha</a:t>
                      </a: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Avg</a:t>
                      </a: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err="1">
                          <a:latin typeface="Poppins" pitchFamily="2" charset="77"/>
                          <a:cs typeface="Poppins" pitchFamily="2" charset="77"/>
                        </a:rPr>
                        <a:t>Bencubbin</a:t>
                      </a:r>
                      <a:endParaRPr lang="en-US" sz="700" dirty="0">
                        <a:latin typeface="Poppins" pitchFamily="2" charset="77"/>
                        <a:cs typeface="Poppins" pitchFamily="2" charset="77"/>
                      </a:endParaRP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Esperance</a:t>
                      </a: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err="1">
                          <a:latin typeface="Poppins" pitchFamily="2" charset="77"/>
                          <a:cs typeface="Poppins" pitchFamily="2" charset="77"/>
                        </a:rPr>
                        <a:t>Kojunup</a:t>
                      </a:r>
                      <a:endParaRPr lang="en-US" sz="700" dirty="0">
                        <a:latin typeface="Poppins" pitchFamily="2" charset="77"/>
                        <a:cs typeface="Poppins" pitchFamily="2" charset="77"/>
                      </a:endParaRP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York</a:t>
                      </a:r>
                    </a:p>
                  </a:txBody>
                  <a:tcPr marL="0" marR="0" anchor="b">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0491335"/>
                  </a:ext>
                </a:extLst>
              </a:tr>
              <a:tr h="0">
                <a:tc>
                  <a:txBody>
                    <a:bodyPr/>
                    <a:lstStyle/>
                    <a:p>
                      <a:pPr algn="l"/>
                      <a:r>
                        <a:rPr lang="en-US" sz="700" dirty="0" err="1">
                          <a:latin typeface="Poppins" pitchFamily="2" charset="77"/>
                          <a:cs typeface="Poppins" pitchFamily="2" charset="77"/>
                        </a:rPr>
                        <a:t>RockStar</a:t>
                      </a:r>
                      <a:endParaRPr lang="en-US" sz="7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5.19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109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94</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116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4.74</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99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700" dirty="0">
                          <a:latin typeface="Poppins" pitchFamily="2" charset="77"/>
                          <a:cs typeface="Poppins" pitchFamily="2" charset="77"/>
                        </a:rPr>
                        <a:t>71</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109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119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251614251"/>
                  </a:ext>
                </a:extLst>
              </a:tr>
              <a:tr h="0">
                <a:tc>
                  <a:txBody>
                    <a:bodyPr/>
                    <a:lstStyle/>
                    <a:p>
                      <a:pPr algn="l"/>
                      <a:r>
                        <a:rPr lang="en-US" sz="700" dirty="0">
                          <a:latin typeface="Poppins" pitchFamily="2" charset="77"/>
                          <a:cs typeface="Poppins" pitchFamily="2" charset="77"/>
                        </a:rPr>
                        <a:t>Denison</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5.01</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100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107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5.03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700" dirty="0">
                          <a:latin typeface="Poppins" pitchFamily="2" charset="77"/>
                          <a:cs typeface="Poppins" pitchFamily="2" charset="77"/>
                        </a:rPr>
                        <a:t>102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110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extLst>
                  <a:ext uri="{0D108BD9-81ED-4DB2-BD59-A6C34878D82A}">
                    <a16:rowId xmlns:a16="http://schemas.microsoft.com/office/drawing/2014/main" val="4046930018"/>
                  </a:ext>
                </a:extLst>
              </a:tr>
              <a:tr h="0">
                <a:tc>
                  <a:txBody>
                    <a:bodyPr/>
                    <a:lstStyle/>
                    <a:p>
                      <a:pPr algn="l"/>
                      <a:r>
                        <a:rPr lang="en-US" sz="700" dirty="0" err="1">
                          <a:latin typeface="Poppins" pitchFamily="2" charset="77"/>
                          <a:cs typeface="Poppins" pitchFamily="2" charset="77"/>
                        </a:rPr>
                        <a:t>Kensei</a:t>
                      </a:r>
                      <a:endParaRPr lang="en-US" sz="7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4.97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104</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103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100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107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4.82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101</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75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110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116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2489870879"/>
                  </a:ext>
                </a:extLst>
              </a:tr>
              <a:tr h="0">
                <a:tc>
                  <a:txBody>
                    <a:bodyPr/>
                    <a:lstStyle/>
                    <a:p>
                      <a:pPr algn="l"/>
                      <a:r>
                        <a:rPr lang="en-US" sz="700" dirty="0" err="1">
                          <a:latin typeface="Poppins" pitchFamily="2" charset="77"/>
                          <a:cs typeface="Poppins" pitchFamily="2" charset="77"/>
                        </a:rPr>
                        <a:t>Cultass</a:t>
                      </a:r>
                      <a:endParaRPr lang="en-US" sz="7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4.92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95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106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5.00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106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103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700" dirty="0">
                          <a:latin typeface="Poppins" pitchFamily="2" charset="77"/>
                          <a:cs typeface="Poppins" pitchFamily="2" charset="77"/>
                        </a:rPr>
                        <a:t>97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116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130439403"/>
                  </a:ext>
                </a:extLst>
              </a:tr>
              <a:tr h="0">
                <a:tc>
                  <a:txBody>
                    <a:bodyPr/>
                    <a:lstStyle/>
                    <a:p>
                      <a:pPr algn="l"/>
                      <a:r>
                        <a:rPr lang="en-US" sz="700" dirty="0" err="1">
                          <a:solidFill>
                            <a:schemeClr val="bg1">
                              <a:lumMod val="95000"/>
                            </a:schemeClr>
                          </a:solidFill>
                          <a:latin typeface="Poppins" pitchFamily="2" charset="77"/>
                          <a:cs typeface="Poppins" pitchFamily="2" charset="77"/>
                        </a:rPr>
                        <a:t>Mowhawk</a:t>
                      </a:r>
                      <a:endParaRPr lang="en-US" sz="700" dirty="0">
                        <a:solidFill>
                          <a:schemeClr val="bg1">
                            <a:lumMod val="95000"/>
                          </a:schemeClr>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700" dirty="0">
                          <a:latin typeface="Poppins" pitchFamily="2" charset="77"/>
                          <a:cs typeface="Poppins" pitchFamily="2" charset="77"/>
                        </a:rPr>
                        <a:t>4.88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99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103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700" dirty="0">
                          <a:latin typeface="Poppins" pitchFamily="2" charset="77"/>
                          <a:cs typeface="Poppins" pitchFamily="2" charset="77"/>
                        </a:rPr>
                        <a:t>4.73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99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E683"/>
                    </a:solidFill>
                  </a:tcPr>
                </a:tc>
                <a:tc>
                  <a:txBody>
                    <a:bodyPr/>
                    <a:lstStyle/>
                    <a:p>
                      <a:pPr algn="ctr"/>
                      <a:r>
                        <a:rPr lang="en-US" sz="700" dirty="0">
                          <a:latin typeface="Poppins" pitchFamily="2" charset="77"/>
                          <a:cs typeface="Poppins" pitchFamily="2" charset="77"/>
                        </a:rPr>
                        <a:t>91</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700" dirty="0">
                          <a:latin typeface="Poppins" pitchFamily="2" charset="77"/>
                          <a:cs typeface="Poppins" pitchFamily="2" charset="77"/>
                        </a:rPr>
                        <a:t>109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102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92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extLst>
                  <a:ext uri="{0D108BD9-81ED-4DB2-BD59-A6C34878D82A}">
                    <a16:rowId xmlns:a16="http://schemas.microsoft.com/office/drawing/2014/main" val="4072102642"/>
                  </a:ext>
                </a:extLst>
              </a:tr>
              <a:tr h="0">
                <a:tc>
                  <a:txBody>
                    <a:bodyPr/>
                    <a:lstStyle/>
                    <a:p>
                      <a:pPr algn="l"/>
                      <a:r>
                        <a:rPr lang="en-US" sz="700" dirty="0">
                          <a:latin typeface="Poppins" pitchFamily="2" charset="77"/>
                          <a:cs typeface="Poppins" pitchFamily="2" charset="77"/>
                        </a:rPr>
                        <a:t>Valiant CL Plus</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4.77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98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700" dirty="0">
                          <a:latin typeface="Poppins" pitchFamily="2" charset="77"/>
                          <a:cs typeface="Poppins" pitchFamily="2" charset="77"/>
                        </a:rPr>
                        <a:t>103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99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4.88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102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108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98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700" dirty="0">
                          <a:latin typeface="Poppins" pitchFamily="2" charset="77"/>
                          <a:cs typeface="Poppins" pitchFamily="2" charset="77"/>
                        </a:rPr>
                        <a:t>99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extLst>
                  <a:ext uri="{0D108BD9-81ED-4DB2-BD59-A6C34878D82A}">
                    <a16:rowId xmlns:a16="http://schemas.microsoft.com/office/drawing/2014/main" val="288703950"/>
                  </a:ext>
                </a:extLst>
              </a:tr>
              <a:tr h="0">
                <a:tc>
                  <a:txBody>
                    <a:bodyPr/>
                    <a:lstStyle/>
                    <a:p>
                      <a:pPr algn="l"/>
                      <a:r>
                        <a:rPr lang="en-US" sz="700" dirty="0">
                          <a:latin typeface="Poppins" pitchFamily="2" charset="77"/>
                          <a:cs typeface="Poppins" pitchFamily="2" charset="77"/>
                        </a:rPr>
                        <a:t>LRPB Trojan</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4.69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98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101</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E683"/>
                    </a:solidFill>
                  </a:tcPr>
                </a:tc>
                <a:tc>
                  <a:txBody>
                    <a:bodyPr/>
                    <a:lstStyle/>
                    <a:p>
                      <a:pPr algn="ctr"/>
                      <a:r>
                        <a:rPr lang="en-US" sz="700" dirty="0">
                          <a:latin typeface="Poppins" pitchFamily="2" charset="77"/>
                          <a:cs typeface="Poppins" pitchFamily="2" charset="77"/>
                        </a:rPr>
                        <a:t>89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102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700" dirty="0">
                          <a:latin typeface="Poppins" pitchFamily="2" charset="77"/>
                          <a:cs typeface="Poppins" pitchFamily="2" charset="77"/>
                        </a:rPr>
                        <a:t>4.43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93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66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100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99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102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extLst>
                  <a:ext uri="{0D108BD9-81ED-4DB2-BD59-A6C34878D82A}">
                    <a16:rowId xmlns:a16="http://schemas.microsoft.com/office/drawing/2014/main" val="3832072745"/>
                  </a:ext>
                </a:extLst>
              </a:tr>
              <a:tr h="0">
                <a:tc>
                  <a:txBody>
                    <a:bodyPr/>
                    <a:lstStyle/>
                    <a:p>
                      <a:pPr algn="l"/>
                      <a:r>
                        <a:rPr lang="en-US" sz="700" dirty="0">
                          <a:latin typeface="Poppins" pitchFamily="2" charset="77"/>
                          <a:cs typeface="Poppins" pitchFamily="2" charset="77"/>
                        </a:rPr>
                        <a:t>Scepter</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4.58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96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80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103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700" dirty="0">
                          <a:latin typeface="Poppins" pitchFamily="2" charset="77"/>
                          <a:cs typeface="Poppins" pitchFamily="2" charset="77"/>
                        </a:rPr>
                        <a:t>4.05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85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65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66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97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105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extLst>
                  <a:ext uri="{0D108BD9-81ED-4DB2-BD59-A6C34878D82A}">
                    <a16:rowId xmlns:a16="http://schemas.microsoft.com/office/drawing/2014/main" val="2315995604"/>
                  </a:ext>
                </a:extLst>
              </a:tr>
              <a:tr h="0">
                <a:tc>
                  <a:txBody>
                    <a:bodyPr/>
                    <a:lstStyle/>
                    <a:p>
                      <a:pPr algn="l"/>
                      <a:r>
                        <a:rPr lang="en-US" sz="700" dirty="0">
                          <a:latin typeface="Poppins" pitchFamily="2" charset="77"/>
                          <a:cs typeface="Poppins" pitchFamily="2" charset="77"/>
                        </a:rPr>
                        <a:t>DS Pascal</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4.56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96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103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95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93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700" dirty="0">
                          <a:latin typeface="Poppins" pitchFamily="2" charset="77"/>
                          <a:cs typeface="Poppins" pitchFamily="2" charset="77"/>
                        </a:rPr>
                        <a:t>4.64</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97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107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700" dirty="0">
                          <a:latin typeface="Poppins" pitchFamily="2" charset="77"/>
                          <a:cs typeface="Poppins" pitchFamily="2" charset="77"/>
                        </a:rPr>
                        <a:t>100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101</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80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extLst>
                  <a:ext uri="{0D108BD9-81ED-4DB2-BD59-A6C34878D82A}">
                    <a16:rowId xmlns:a16="http://schemas.microsoft.com/office/drawing/2014/main" val="2255227842"/>
                  </a:ext>
                </a:extLst>
              </a:tr>
              <a:tr h="0">
                <a:tc>
                  <a:txBody>
                    <a:bodyPr/>
                    <a:lstStyle/>
                    <a:p>
                      <a:pPr algn="l"/>
                      <a:r>
                        <a:rPr lang="en-US" sz="700" dirty="0" err="1">
                          <a:latin typeface="Poppins" pitchFamily="2" charset="77"/>
                          <a:cs typeface="Poppins" pitchFamily="2" charset="77"/>
                        </a:rPr>
                        <a:t>Yitpi</a:t>
                      </a:r>
                      <a:endParaRPr lang="en-US" sz="700" dirty="0">
                        <a:latin typeface="Poppins" pitchFamily="2" charset="77"/>
                        <a:cs typeface="Poppins" pitchFamily="2" charset="77"/>
                      </a:endParaRPr>
                    </a:p>
                  </a:txBody>
                  <a:tcPr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4.45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93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700" dirty="0">
                          <a:latin typeface="Poppins" pitchFamily="2" charset="77"/>
                          <a:cs typeface="Poppins" pitchFamily="2" charset="77"/>
                        </a:rPr>
                        <a:t>93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700" dirty="0">
                          <a:latin typeface="Poppins" pitchFamily="2" charset="77"/>
                          <a:cs typeface="Poppins" pitchFamily="2" charset="77"/>
                        </a:rPr>
                        <a:t>4.56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95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700" dirty="0">
                          <a:latin typeface="Poppins" pitchFamily="2" charset="77"/>
                          <a:cs typeface="Poppins" pitchFamily="2" charset="77"/>
                        </a:rPr>
                        <a:t>106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700" dirty="0">
                          <a:latin typeface="Poppins" pitchFamily="2" charset="77"/>
                          <a:cs typeface="Poppins" pitchFamily="2" charset="77"/>
                        </a:rPr>
                        <a:t>89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extLst>
                  <a:ext uri="{0D108BD9-81ED-4DB2-BD59-A6C34878D82A}">
                    <a16:rowId xmlns:a16="http://schemas.microsoft.com/office/drawing/2014/main" val="2656403919"/>
                  </a:ext>
                </a:extLst>
              </a:tr>
              <a:tr h="0">
                <a:tc>
                  <a:txBody>
                    <a:bodyPr/>
                    <a:lstStyle/>
                    <a:p>
                      <a:pPr algn="l"/>
                      <a:r>
                        <a:rPr lang="en-US" sz="700" dirty="0">
                          <a:latin typeface="Poppins" pitchFamily="2" charset="77"/>
                          <a:cs typeface="Poppins" pitchFamily="2" charset="77"/>
                        </a:rPr>
                        <a:t>Magenta</a:t>
                      </a:r>
                    </a:p>
                  </a:txBody>
                  <a:tcPr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4.29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90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90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90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700" dirty="0">
                          <a:latin typeface="Poppins" pitchFamily="2" charset="77"/>
                          <a:cs typeface="Poppins" pitchFamily="2" charset="77"/>
                        </a:rPr>
                        <a:t>4.20</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88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82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75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94</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extLst>
                  <a:ext uri="{0D108BD9-81ED-4DB2-BD59-A6C34878D82A}">
                    <a16:rowId xmlns:a16="http://schemas.microsoft.com/office/drawing/2014/main" val="645366588"/>
                  </a:ext>
                </a:extLst>
              </a:tr>
              <a:tr h="0">
                <a:tc>
                  <a:txBody>
                    <a:bodyPr/>
                    <a:lstStyle/>
                    <a:p>
                      <a:pPr algn="l"/>
                      <a:r>
                        <a:rPr lang="en-US" sz="700" dirty="0" err="1">
                          <a:latin typeface="Poppins" pitchFamily="2" charset="77"/>
                          <a:cs typeface="Poppins" pitchFamily="2" charset="77"/>
                        </a:rPr>
                        <a:t>Illabo</a:t>
                      </a:r>
                      <a:endParaRPr lang="en-US" sz="700" dirty="0">
                        <a:latin typeface="Poppins" pitchFamily="2" charset="77"/>
                        <a:cs typeface="Poppins" pitchFamily="2" charset="77"/>
                      </a:endParaRPr>
                    </a:p>
                  </a:txBody>
                  <a:tcPr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4.23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dirty="0">
                          <a:latin typeface="Poppins" pitchFamily="2" charset="77"/>
                          <a:cs typeface="Poppins" pitchFamily="2" charset="77"/>
                        </a:rPr>
                        <a:t>89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97</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85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86</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4.19</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00" dirty="0">
                          <a:latin typeface="Poppins" pitchFamily="2" charset="77"/>
                          <a:cs typeface="Poppins" pitchFamily="2" charset="77"/>
                        </a:rPr>
                        <a:t>88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700" dirty="0">
                          <a:latin typeface="Poppins" pitchFamily="2" charset="77"/>
                          <a:cs typeface="Poppins" pitchFamily="2" charset="77"/>
                        </a:rPr>
                        <a:t>83</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88</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95</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700" dirty="0">
                          <a:latin typeface="Poppins" pitchFamily="2" charset="77"/>
                          <a:cs typeface="Poppins" pitchFamily="2" charset="77"/>
                        </a:rPr>
                        <a:t>82</a:t>
                      </a:r>
                    </a:p>
                  </a:txBody>
                  <a:tcPr marL="0"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extLst>
                  <a:ext uri="{0D108BD9-81ED-4DB2-BD59-A6C34878D82A}">
                    <a16:rowId xmlns:a16="http://schemas.microsoft.com/office/drawing/2014/main" val="2376458728"/>
                  </a:ext>
                </a:extLst>
              </a:tr>
            </a:tbl>
          </a:graphicData>
        </a:graphic>
      </p:graphicFrame>
      <p:sp>
        <p:nvSpPr>
          <p:cNvPr id="3" name="Content Placeholder 2">
            <a:extLst>
              <a:ext uri="{FF2B5EF4-FFF2-40B4-BE49-F238E27FC236}">
                <a16:creationId xmlns:a16="http://schemas.microsoft.com/office/drawing/2014/main" id="{8E5A1076-25A6-60AA-11D4-A150CBC01268}"/>
              </a:ext>
            </a:extLst>
          </p:cNvPr>
          <p:cNvSpPr>
            <a:spLocks noGrp="1"/>
          </p:cNvSpPr>
          <p:nvPr>
            <p:ph idx="1"/>
          </p:nvPr>
        </p:nvSpPr>
        <p:spPr>
          <a:xfrm>
            <a:off x="453692" y="1234441"/>
            <a:ext cx="10465320" cy="1492306"/>
          </a:xfrm>
        </p:spPr>
        <p:txBody>
          <a:bodyPr>
            <a:normAutofit/>
          </a:bodyPr>
          <a:lstStyle/>
          <a:p>
            <a:pPr>
              <a:lnSpc>
                <a:spcPct val="100000"/>
              </a:lnSpc>
            </a:pPr>
            <a:r>
              <a:rPr lang="en-US" sz="1400" dirty="0" err="1"/>
              <a:t>Mowhawk</a:t>
            </a:r>
            <a:r>
              <a:rPr lang="en-US" sz="1400" dirty="0"/>
              <a:t> maintains a stable 10-15% yield advantage over </a:t>
            </a:r>
            <a:r>
              <a:rPr lang="en-US" sz="1400" dirty="0" err="1"/>
              <a:t>Illabo</a:t>
            </a:r>
            <a:r>
              <a:rPr lang="en-US" sz="1400" dirty="0"/>
              <a:t> across years and environments</a:t>
            </a:r>
          </a:p>
          <a:p>
            <a:pPr>
              <a:lnSpc>
                <a:spcPct val="100000"/>
              </a:lnSpc>
            </a:pPr>
            <a:r>
              <a:rPr lang="en-US" sz="1400" dirty="0"/>
              <a:t>Mohawk's advantage over </a:t>
            </a:r>
            <a:r>
              <a:rPr lang="en-US" sz="1400" dirty="0" err="1"/>
              <a:t>Illabo</a:t>
            </a:r>
            <a:r>
              <a:rPr lang="en-US" sz="1400" dirty="0"/>
              <a:t> is higher in sub 4.0-4.5 t/ha average production areas</a:t>
            </a:r>
          </a:p>
          <a:p>
            <a:pPr>
              <a:lnSpc>
                <a:spcPct val="100000"/>
              </a:lnSpc>
            </a:pPr>
            <a:r>
              <a:rPr lang="en-US" sz="1400" dirty="0" err="1"/>
              <a:t>Mowhawk</a:t>
            </a:r>
            <a:r>
              <a:rPr lang="en-US" sz="1400" dirty="0"/>
              <a:t> out yields </a:t>
            </a:r>
            <a:r>
              <a:rPr lang="en-US" sz="1400" dirty="0" err="1"/>
              <a:t>Illabo</a:t>
            </a:r>
            <a:r>
              <a:rPr lang="en-US" sz="1400" dirty="0"/>
              <a:t> on average by 0.5 t/ha more</a:t>
            </a:r>
          </a:p>
          <a:p>
            <a:pPr>
              <a:lnSpc>
                <a:spcPct val="100000"/>
              </a:lnSpc>
            </a:pPr>
            <a:r>
              <a:rPr lang="en-US" sz="1400" dirty="0"/>
              <a:t>Tends to finish off better in tighter and harder finishing areas</a:t>
            </a:r>
          </a:p>
        </p:txBody>
      </p:sp>
      <p:pic>
        <p:nvPicPr>
          <p:cNvPr id="4" name="Picture 3">
            <a:extLst>
              <a:ext uri="{FF2B5EF4-FFF2-40B4-BE49-F238E27FC236}">
                <a16:creationId xmlns:a16="http://schemas.microsoft.com/office/drawing/2014/main" id="{592843BF-B74F-FF44-F725-903AF800C227}"/>
              </a:ext>
            </a:extLst>
          </p:cNvPr>
          <p:cNvPicPr>
            <a:picLocks noChangeAspect="1"/>
          </p:cNvPicPr>
          <p:nvPr/>
        </p:nvPicPr>
        <p:blipFill>
          <a:blip r:embed="rId3"/>
          <a:srcRect/>
          <a:stretch/>
        </p:blipFill>
        <p:spPr>
          <a:xfrm>
            <a:off x="7994059" y="2442966"/>
            <a:ext cx="3866865" cy="2763215"/>
          </a:xfrm>
          <a:prstGeom prst="rect">
            <a:avLst/>
          </a:prstGeom>
        </p:spPr>
      </p:pic>
    </p:spTree>
    <p:extLst>
      <p:ext uri="{BB962C8B-B14F-4D97-AF65-F5344CB8AC3E}">
        <p14:creationId xmlns:p14="http://schemas.microsoft.com/office/powerpoint/2010/main" val="392498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D69BF92-4EA9-824D-6F42-07E98AD6F792}"/>
              </a:ext>
            </a:extLst>
          </p:cNvPr>
          <p:cNvPicPr>
            <a:picLocks noChangeAspect="1"/>
          </p:cNvPicPr>
          <p:nvPr/>
        </p:nvPicPr>
        <p:blipFill rotWithShape="1">
          <a:blip r:embed="rId2"/>
          <a:srcRect l="6376" t="15509" r="7961" b="14159"/>
          <a:stretch/>
        </p:blipFill>
        <p:spPr>
          <a:xfrm>
            <a:off x="7465670" y="1021977"/>
            <a:ext cx="1261641" cy="628112"/>
          </a:xfrm>
          <a:prstGeom prst="rect">
            <a:avLst/>
          </a:prstGeom>
        </p:spPr>
      </p:pic>
      <p:pic>
        <p:nvPicPr>
          <p:cNvPr id="4" name="Picture 3">
            <a:extLst>
              <a:ext uri="{FF2B5EF4-FFF2-40B4-BE49-F238E27FC236}">
                <a16:creationId xmlns:a16="http://schemas.microsoft.com/office/drawing/2014/main" id="{D3AC7C40-1049-DC0D-3C00-C7EF1245EE80}"/>
              </a:ext>
            </a:extLst>
          </p:cNvPr>
          <p:cNvPicPr>
            <a:picLocks noChangeAspect="1"/>
          </p:cNvPicPr>
          <p:nvPr/>
        </p:nvPicPr>
        <p:blipFill rotWithShape="1">
          <a:blip r:embed="rId3"/>
          <a:srcRect l="15283" t="21310" r="17816" b="36356"/>
          <a:stretch/>
        </p:blipFill>
        <p:spPr>
          <a:xfrm>
            <a:off x="3460830" y="993237"/>
            <a:ext cx="1791106" cy="656851"/>
          </a:xfrm>
          <a:prstGeom prst="rect">
            <a:avLst/>
          </a:prstGeom>
        </p:spPr>
      </p:pic>
      <p:pic>
        <p:nvPicPr>
          <p:cNvPr id="19" name="Picture 18">
            <a:extLst>
              <a:ext uri="{FF2B5EF4-FFF2-40B4-BE49-F238E27FC236}">
                <a16:creationId xmlns:a16="http://schemas.microsoft.com/office/drawing/2014/main" id="{82FC7067-FF18-F6A2-CEDF-84ECF29042B1}"/>
              </a:ext>
            </a:extLst>
          </p:cNvPr>
          <p:cNvPicPr>
            <a:picLocks noChangeAspect="1"/>
          </p:cNvPicPr>
          <p:nvPr/>
        </p:nvPicPr>
        <p:blipFill>
          <a:blip r:embed="rId4"/>
          <a:srcRect/>
          <a:stretch/>
        </p:blipFill>
        <p:spPr>
          <a:xfrm>
            <a:off x="525726" y="4109230"/>
            <a:ext cx="3334258" cy="2115972"/>
          </a:xfrm>
          <a:prstGeom prst="rect">
            <a:avLst/>
          </a:prstGeom>
        </p:spPr>
      </p:pic>
      <p:pic>
        <p:nvPicPr>
          <p:cNvPr id="17" name="Picture 16">
            <a:extLst>
              <a:ext uri="{FF2B5EF4-FFF2-40B4-BE49-F238E27FC236}">
                <a16:creationId xmlns:a16="http://schemas.microsoft.com/office/drawing/2014/main" id="{1558B1BD-6822-B8DC-9DB9-4D8D9697646B}"/>
              </a:ext>
            </a:extLst>
          </p:cNvPr>
          <p:cNvPicPr>
            <a:picLocks noChangeAspect="1"/>
          </p:cNvPicPr>
          <p:nvPr/>
        </p:nvPicPr>
        <p:blipFill>
          <a:blip r:embed="rId5"/>
          <a:srcRect/>
          <a:stretch/>
        </p:blipFill>
        <p:spPr>
          <a:xfrm>
            <a:off x="4443125" y="1733179"/>
            <a:ext cx="3334258" cy="2115972"/>
          </a:xfrm>
          <a:prstGeom prst="rect">
            <a:avLst/>
          </a:prstGeom>
        </p:spPr>
      </p:pic>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DIRPD WA TOS yield performance 2022</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410997" y="4006168"/>
            <a:ext cx="7331243" cy="2514600"/>
          </a:xfrm>
        </p:spPr>
        <p:txBody>
          <a:bodyPr>
            <a:normAutofit/>
          </a:bodyPr>
          <a:lstStyle/>
          <a:p>
            <a:pPr>
              <a:lnSpc>
                <a:spcPct val="100000"/>
              </a:lnSpc>
            </a:pPr>
            <a:r>
              <a:rPr lang="en-US" sz="1400" dirty="0"/>
              <a:t>These third party research trials were contacted by DIRPD WA in collaboration with </a:t>
            </a:r>
            <a:r>
              <a:rPr lang="en-US" sz="1400" dirty="0" err="1"/>
              <a:t>Nutrien</a:t>
            </a:r>
            <a:r>
              <a:rPr lang="en-US" sz="1400" dirty="0"/>
              <a:t> Ag Solutions, at the </a:t>
            </a:r>
            <a:r>
              <a:rPr lang="en-US" sz="1400" dirty="0" err="1"/>
              <a:t>Manjimup</a:t>
            </a:r>
            <a:r>
              <a:rPr lang="en-US" sz="1400" dirty="0"/>
              <a:t> research station in 2022.</a:t>
            </a:r>
          </a:p>
          <a:p>
            <a:pPr>
              <a:lnSpc>
                <a:spcPct val="100000"/>
              </a:lnSpc>
            </a:pPr>
            <a:r>
              <a:rPr lang="en-US" sz="1400" dirty="0"/>
              <a:t>This simulated grazing research trial was paid for by the </a:t>
            </a:r>
            <a:r>
              <a:rPr lang="en-US" sz="1400" dirty="0" err="1"/>
              <a:t>Nutrien</a:t>
            </a:r>
            <a:r>
              <a:rPr lang="en-US" sz="1400" dirty="0"/>
              <a:t> group to gain a better understanding of potential fit and benefit for their clients/growers.</a:t>
            </a:r>
          </a:p>
          <a:p>
            <a:pPr>
              <a:lnSpc>
                <a:spcPct val="100000"/>
              </a:lnSpc>
            </a:pPr>
            <a:r>
              <a:rPr lang="en-US" sz="1400" dirty="0" err="1"/>
              <a:t>Mowhawk</a:t>
            </a:r>
            <a:r>
              <a:rPr lang="en-US" sz="1400" dirty="0"/>
              <a:t> out performed </a:t>
            </a:r>
            <a:r>
              <a:rPr lang="en-US" sz="1400" dirty="0" err="1"/>
              <a:t>Illabo</a:t>
            </a:r>
            <a:r>
              <a:rPr lang="en-US" sz="1400" dirty="0"/>
              <a:t> for dry matter harvested for grazing cuts 1 &amp; 2.</a:t>
            </a:r>
          </a:p>
          <a:p>
            <a:pPr>
              <a:lnSpc>
                <a:spcPct val="100000"/>
              </a:lnSpc>
            </a:pPr>
            <a:r>
              <a:rPr lang="en-US" sz="1400" dirty="0" err="1"/>
              <a:t>Mowhawk</a:t>
            </a:r>
            <a:r>
              <a:rPr lang="en-US" sz="1400" dirty="0"/>
              <a:t> recovered after grazing to yield just under 1 t/ha more than </a:t>
            </a:r>
            <a:r>
              <a:rPr lang="en-US" sz="1400" dirty="0" err="1"/>
              <a:t>Illabo</a:t>
            </a:r>
            <a:r>
              <a:rPr lang="en-US" sz="1400" dirty="0"/>
              <a:t>.</a:t>
            </a:r>
          </a:p>
          <a:p>
            <a:pPr>
              <a:lnSpc>
                <a:spcPct val="100000"/>
              </a:lnSpc>
            </a:pPr>
            <a:r>
              <a:rPr lang="en-US" sz="1400" dirty="0" err="1"/>
              <a:t>Mowhawk</a:t>
            </a:r>
            <a:r>
              <a:rPr lang="en-US" sz="1400" dirty="0"/>
              <a:t> has the potential to be a reliable dual-purpose quick-winter wheat.</a:t>
            </a:r>
          </a:p>
          <a:p>
            <a:pPr>
              <a:lnSpc>
                <a:spcPct val="100000"/>
              </a:lnSpc>
            </a:pPr>
            <a:endParaRPr lang="en-US" sz="1400" dirty="0"/>
          </a:p>
        </p:txBody>
      </p:sp>
      <p:pic>
        <p:nvPicPr>
          <p:cNvPr id="5" name="Picture 4">
            <a:extLst>
              <a:ext uri="{FF2B5EF4-FFF2-40B4-BE49-F238E27FC236}">
                <a16:creationId xmlns:a16="http://schemas.microsoft.com/office/drawing/2014/main" id="{ED6188B8-044C-6A98-C3EF-E31D2FF20FD1}"/>
              </a:ext>
            </a:extLst>
          </p:cNvPr>
          <p:cNvPicPr>
            <a:picLocks noChangeAspect="1"/>
          </p:cNvPicPr>
          <p:nvPr/>
        </p:nvPicPr>
        <p:blipFill>
          <a:blip r:embed="rId6"/>
          <a:srcRect/>
          <a:stretch/>
        </p:blipFill>
        <p:spPr>
          <a:xfrm>
            <a:off x="531307" y="1731593"/>
            <a:ext cx="3334258" cy="2115972"/>
          </a:xfrm>
          <a:prstGeom prst="rect">
            <a:avLst/>
          </a:prstGeom>
        </p:spPr>
      </p:pic>
      <p:sp>
        <p:nvSpPr>
          <p:cNvPr id="7" name="Content Placeholder 2">
            <a:extLst>
              <a:ext uri="{FF2B5EF4-FFF2-40B4-BE49-F238E27FC236}">
                <a16:creationId xmlns:a16="http://schemas.microsoft.com/office/drawing/2014/main" id="{98AD5121-5730-EF9B-3EBE-CBBB69709625}"/>
              </a:ext>
            </a:extLst>
          </p:cNvPr>
          <p:cNvSpPr txBox="1">
            <a:spLocks/>
          </p:cNvSpPr>
          <p:nvPr/>
        </p:nvSpPr>
        <p:spPr>
          <a:xfrm>
            <a:off x="1006990" y="1209632"/>
            <a:ext cx="2200268" cy="440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dirty="0"/>
              <a:t>Harvested 30.6.22</a:t>
            </a:r>
          </a:p>
          <a:p>
            <a:pPr marL="0" indent="0" algn="r">
              <a:lnSpc>
                <a:spcPct val="100000"/>
              </a:lnSpc>
              <a:buNone/>
            </a:pPr>
            <a:endParaRPr lang="en-US" sz="1400" dirty="0"/>
          </a:p>
        </p:txBody>
      </p:sp>
      <p:sp>
        <p:nvSpPr>
          <p:cNvPr id="11" name="Content Placeholder 2">
            <a:extLst>
              <a:ext uri="{FF2B5EF4-FFF2-40B4-BE49-F238E27FC236}">
                <a16:creationId xmlns:a16="http://schemas.microsoft.com/office/drawing/2014/main" id="{734620A2-0EAC-272C-00E2-02CAC77E62C1}"/>
              </a:ext>
            </a:extLst>
          </p:cNvPr>
          <p:cNvSpPr txBox="1">
            <a:spLocks/>
          </p:cNvSpPr>
          <p:nvPr/>
        </p:nvSpPr>
        <p:spPr>
          <a:xfrm>
            <a:off x="4807050" y="1209632"/>
            <a:ext cx="2200268" cy="440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dirty="0"/>
              <a:t>Harvested 1.8.22</a:t>
            </a:r>
          </a:p>
          <a:p>
            <a:pPr marL="0" indent="0" algn="r">
              <a:lnSpc>
                <a:spcPct val="100000"/>
              </a:lnSpc>
              <a:buNone/>
            </a:pPr>
            <a:endParaRPr lang="en-US" sz="1400" dirty="0"/>
          </a:p>
        </p:txBody>
      </p:sp>
      <p:sp>
        <p:nvSpPr>
          <p:cNvPr id="14" name="Content Placeholder 2">
            <a:extLst>
              <a:ext uri="{FF2B5EF4-FFF2-40B4-BE49-F238E27FC236}">
                <a16:creationId xmlns:a16="http://schemas.microsoft.com/office/drawing/2014/main" id="{10E5FD58-2A1B-3322-49FC-30BA308EE7A6}"/>
              </a:ext>
            </a:extLst>
          </p:cNvPr>
          <p:cNvSpPr txBox="1">
            <a:spLocks/>
          </p:cNvSpPr>
          <p:nvPr/>
        </p:nvSpPr>
        <p:spPr>
          <a:xfrm>
            <a:off x="8589775" y="1209632"/>
            <a:ext cx="2200268" cy="440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400" dirty="0"/>
              <a:t>Harvested 20.8.22</a:t>
            </a:r>
          </a:p>
          <a:p>
            <a:pPr marL="0" indent="0" algn="r">
              <a:lnSpc>
                <a:spcPct val="100000"/>
              </a:lnSpc>
              <a:buNone/>
            </a:pPr>
            <a:endParaRPr lang="en-US" sz="1400" dirty="0"/>
          </a:p>
        </p:txBody>
      </p:sp>
      <p:pic>
        <p:nvPicPr>
          <p:cNvPr id="18" name="Picture 17">
            <a:extLst>
              <a:ext uri="{FF2B5EF4-FFF2-40B4-BE49-F238E27FC236}">
                <a16:creationId xmlns:a16="http://schemas.microsoft.com/office/drawing/2014/main" id="{373CD34A-B031-9B97-159E-A4ECE52452D1}"/>
              </a:ext>
            </a:extLst>
          </p:cNvPr>
          <p:cNvPicPr>
            <a:picLocks noChangeAspect="1"/>
          </p:cNvPicPr>
          <p:nvPr/>
        </p:nvPicPr>
        <p:blipFill>
          <a:blip r:embed="rId7"/>
          <a:srcRect/>
          <a:stretch/>
        </p:blipFill>
        <p:spPr>
          <a:xfrm>
            <a:off x="8317875" y="1717137"/>
            <a:ext cx="3328113" cy="2112071"/>
          </a:xfrm>
          <a:prstGeom prst="rect">
            <a:avLst/>
          </a:prstGeom>
        </p:spPr>
      </p:pic>
    </p:spTree>
    <p:extLst>
      <p:ext uri="{BB962C8B-B14F-4D97-AF65-F5344CB8AC3E}">
        <p14:creationId xmlns:p14="http://schemas.microsoft.com/office/powerpoint/2010/main" val="39812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Disease profile</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53692" y="4107963"/>
            <a:ext cx="11229986" cy="3470709"/>
          </a:xfrm>
        </p:spPr>
        <p:txBody>
          <a:bodyPr>
            <a:normAutofit/>
          </a:bodyPr>
          <a:lstStyle/>
          <a:p>
            <a:pPr>
              <a:lnSpc>
                <a:spcPct val="100000"/>
              </a:lnSpc>
            </a:pPr>
            <a:r>
              <a:rPr lang="en-US" sz="1400" dirty="0" err="1"/>
              <a:t>Mowhawk</a:t>
            </a:r>
            <a:r>
              <a:rPr lang="en-US" sz="1400" dirty="0"/>
              <a:t> has an excellent overall disease package, with broad resistance to all 3 rusts as well as good resistance to Yellow Leaf Spot (</a:t>
            </a:r>
            <a:r>
              <a:rPr lang="en-US" sz="1400" dirty="0" err="1"/>
              <a:t>MRMSp</a:t>
            </a:r>
            <a:r>
              <a:rPr lang="en-US" sz="1400" dirty="0"/>
              <a:t>) and Powdery Mildew (</a:t>
            </a:r>
            <a:r>
              <a:rPr lang="en-US" sz="1400" dirty="0" err="1"/>
              <a:t>RMRp</a:t>
            </a:r>
            <a:r>
              <a:rPr lang="en-US" sz="1400" dirty="0"/>
              <a:t>)</a:t>
            </a:r>
          </a:p>
          <a:p>
            <a:pPr>
              <a:lnSpc>
                <a:spcPct val="100000"/>
              </a:lnSpc>
            </a:pPr>
            <a:r>
              <a:rPr lang="en-US" sz="1400" dirty="0"/>
              <a:t>Has a better Leaf rust rating than Denison, DS Pascal and Rockstar</a:t>
            </a:r>
          </a:p>
          <a:p>
            <a:pPr>
              <a:lnSpc>
                <a:spcPct val="100000"/>
              </a:lnSpc>
            </a:pPr>
            <a:r>
              <a:rPr lang="en-US" sz="1400" dirty="0"/>
              <a:t>Stem rust is better than most on the market</a:t>
            </a:r>
          </a:p>
          <a:p>
            <a:pPr>
              <a:lnSpc>
                <a:spcPct val="100000"/>
              </a:lnSpc>
            </a:pPr>
            <a:r>
              <a:rPr lang="en-US" sz="1400" dirty="0"/>
              <a:t>Yellow Leaf Spot is better than </a:t>
            </a:r>
            <a:r>
              <a:rPr lang="en-US" sz="1400" dirty="0" err="1"/>
              <a:t>Illabop</a:t>
            </a:r>
            <a:r>
              <a:rPr lang="en-US" sz="1400" dirty="0"/>
              <a:t> and DS </a:t>
            </a:r>
            <a:r>
              <a:rPr lang="en-US" sz="1400" dirty="0" err="1"/>
              <a:t>Pascalp</a:t>
            </a:r>
            <a:endParaRPr lang="en-US" sz="1400" dirty="0"/>
          </a:p>
          <a:p>
            <a:pPr>
              <a:lnSpc>
                <a:spcPct val="100000"/>
              </a:lnSpc>
            </a:pPr>
            <a:r>
              <a:rPr lang="en-US" sz="1400" dirty="0"/>
              <a:t>Powdery Mildew is similar to that of DS </a:t>
            </a:r>
            <a:r>
              <a:rPr lang="en-US" sz="1400" dirty="0" err="1"/>
              <a:t>Pascalp</a:t>
            </a:r>
            <a:r>
              <a:rPr lang="en-US" sz="1400" dirty="0"/>
              <a:t> and </a:t>
            </a:r>
            <a:r>
              <a:rPr lang="en-US" sz="1400" dirty="0" err="1"/>
              <a:t>Illabop</a:t>
            </a:r>
            <a:r>
              <a:rPr lang="en-US" sz="1400" dirty="0"/>
              <a:t> but significantly better than </a:t>
            </a:r>
            <a:r>
              <a:rPr lang="en-US" sz="1400" dirty="0" err="1"/>
              <a:t>Densionp</a:t>
            </a:r>
            <a:r>
              <a:rPr lang="en-US" sz="1400" dirty="0"/>
              <a:t> and </a:t>
            </a:r>
            <a:r>
              <a:rPr lang="en-US" sz="1400" dirty="0" err="1"/>
              <a:t>Rockstarp</a:t>
            </a:r>
            <a:r>
              <a:rPr lang="en-US" sz="1400" dirty="0"/>
              <a:t>, as required in a longer season variety</a:t>
            </a:r>
          </a:p>
        </p:txBody>
      </p:sp>
      <p:graphicFrame>
        <p:nvGraphicFramePr>
          <p:cNvPr id="8" name="Table 12">
            <a:extLst>
              <a:ext uri="{FF2B5EF4-FFF2-40B4-BE49-F238E27FC236}">
                <a16:creationId xmlns:a16="http://schemas.microsoft.com/office/drawing/2014/main" id="{4A5B9008-4733-CDCE-EB29-5F03DA89FEAC}"/>
              </a:ext>
            </a:extLst>
          </p:cNvPr>
          <p:cNvGraphicFramePr>
            <a:graphicFrameLocks noGrp="1"/>
          </p:cNvGraphicFramePr>
          <p:nvPr>
            <p:extLst>
              <p:ext uri="{D42A27DB-BD31-4B8C-83A1-F6EECF244321}">
                <p14:modId xmlns:p14="http://schemas.microsoft.com/office/powerpoint/2010/main" val="3938773304"/>
              </p:ext>
            </p:extLst>
          </p:nvPr>
        </p:nvGraphicFramePr>
        <p:xfrm>
          <a:off x="451678" y="1234440"/>
          <a:ext cx="11442874" cy="2541432"/>
        </p:xfrm>
        <a:graphic>
          <a:graphicData uri="http://schemas.openxmlformats.org/drawingml/2006/table">
            <a:tbl>
              <a:tblPr firstRow="1" bandRow="1">
                <a:tableStyleId>{073A0DAA-6AF3-43AB-8588-CEC1D06C72B9}</a:tableStyleId>
              </a:tblPr>
              <a:tblGrid>
                <a:gridCol w="1616638">
                  <a:extLst>
                    <a:ext uri="{9D8B030D-6E8A-4147-A177-3AD203B41FA5}">
                      <a16:colId xmlns:a16="http://schemas.microsoft.com/office/drawing/2014/main" val="3737906505"/>
                    </a:ext>
                  </a:extLst>
                </a:gridCol>
                <a:gridCol w="1403748">
                  <a:extLst>
                    <a:ext uri="{9D8B030D-6E8A-4147-A177-3AD203B41FA5}">
                      <a16:colId xmlns:a16="http://schemas.microsoft.com/office/drawing/2014/main" val="2870463792"/>
                    </a:ext>
                  </a:extLst>
                </a:gridCol>
                <a:gridCol w="1403748">
                  <a:extLst>
                    <a:ext uri="{9D8B030D-6E8A-4147-A177-3AD203B41FA5}">
                      <a16:colId xmlns:a16="http://schemas.microsoft.com/office/drawing/2014/main" val="3392183797"/>
                    </a:ext>
                  </a:extLst>
                </a:gridCol>
                <a:gridCol w="1403748">
                  <a:extLst>
                    <a:ext uri="{9D8B030D-6E8A-4147-A177-3AD203B41FA5}">
                      <a16:colId xmlns:a16="http://schemas.microsoft.com/office/drawing/2014/main" val="3195463272"/>
                    </a:ext>
                  </a:extLst>
                </a:gridCol>
                <a:gridCol w="1403748">
                  <a:extLst>
                    <a:ext uri="{9D8B030D-6E8A-4147-A177-3AD203B41FA5}">
                      <a16:colId xmlns:a16="http://schemas.microsoft.com/office/drawing/2014/main" val="1631518397"/>
                    </a:ext>
                  </a:extLst>
                </a:gridCol>
                <a:gridCol w="1403748">
                  <a:extLst>
                    <a:ext uri="{9D8B030D-6E8A-4147-A177-3AD203B41FA5}">
                      <a16:colId xmlns:a16="http://schemas.microsoft.com/office/drawing/2014/main" val="2836129762"/>
                    </a:ext>
                  </a:extLst>
                </a:gridCol>
                <a:gridCol w="1403748">
                  <a:extLst>
                    <a:ext uri="{9D8B030D-6E8A-4147-A177-3AD203B41FA5}">
                      <a16:colId xmlns:a16="http://schemas.microsoft.com/office/drawing/2014/main" val="134041319"/>
                    </a:ext>
                  </a:extLst>
                </a:gridCol>
                <a:gridCol w="1403748">
                  <a:extLst>
                    <a:ext uri="{9D8B030D-6E8A-4147-A177-3AD203B41FA5}">
                      <a16:colId xmlns:a16="http://schemas.microsoft.com/office/drawing/2014/main" val="1024135882"/>
                    </a:ext>
                  </a:extLst>
                </a:gridCol>
              </a:tblGrid>
              <a:tr h="362612">
                <a:tc gridSpan="8">
                  <a:txBody>
                    <a:bodyPr/>
                    <a:lstStyle/>
                    <a:p>
                      <a:pPr algn="ctr" rtl="0">
                        <a:defRPr sz="1600" b="0" i="0" u="none" strike="noStrike" kern="1200" spc="0" baseline="0">
                          <a:solidFill>
                            <a:prstClr val="black">
                              <a:lumMod val="65000"/>
                              <a:lumOff val="35000"/>
                            </a:prstClr>
                          </a:solidFill>
                          <a:latin typeface="Poppins Light" pitchFamily="2" charset="77"/>
                          <a:ea typeface="+mn-ea"/>
                          <a:cs typeface="Poppins Light" pitchFamily="2" charset="77"/>
                        </a:defRPr>
                      </a:pPr>
                      <a:r>
                        <a:rPr lang="en-US" sz="1800" b="0" i="0" dirty="0">
                          <a:latin typeface="Poppins Light" pitchFamily="2" charset="77"/>
                          <a:cs typeface="Poppins Light" pitchFamily="2" charset="77"/>
                        </a:rPr>
                        <a:t>2022 NVT disease ratings comparison of </a:t>
                      </a:r>
                      <a:r>
                        <a:rPr lang="en-US" sz="1800" b="0" i="0" dirty="0" err="1">
                          <a:latin typeface="Poppins Light" pitchFamily="2" charset="77"/>
                          <a:cs typeface="Poppins Light" pitchFamily="2" charset="77"/>
                        </a:rPr>
                        <a:t>Mowhawk</a:t>
                      </a:r>
                      <a:endParaRPr lang="en-US" sz="1800" b="0" i="0" dirty="0">
                        <a:latin typeface="Poppins Light" pitchFamily="2" charset="77"/>
                        <a:cs typeface="Poppins Light"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r>
                        <a:rPr lang="en-US" sz="1100" dirty="0">
                          <a:latin typeface="Poppins" pitchFamily="2" charset="77"/>
                          <a:cs typeface="Poppins" pitchFamily="2" charset="77"/>
                        </a:rPr>
                        <a:t>Denison</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r>
                        <a:rPr lang="en-US" sz="1100" dirty="0" err="1">
                          <a:latin typeface="Poppins" pitchFamily="2" charset="77"/>
                          <a:cs typeface="Poppins" pitchFamily="2" charset="77"/>
                        </a:rPr>
                        <a:t>Illabo</a:t>
                      </a: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r>
                        <a:rPr lang="en-US" sz="1100" dirty="0" err="1">
                          <a:latin typeface="Poppins" pitchFamily="2" charset="77"/>
                          <a:cs typeface="Poppins" pitchFamily="2" charset="77"/>
                        </a:rPr>
                        <a:t>Mowhawk</a:t>
                      </a: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r>
                        <a:rPr lang="en-US" sz="1100" dirty="0">
                          <a:latin typeface="Poppins" pitchFamily="2" charset="77"/>
                          <a:cs typeface="Poppins" pitchFamily="2" charset="77"/>
                        </a:rPr>
                        <a:t>Rockstar</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extLst>
                  <a:ext uri="{0D108BD9-81ED-4DB2-BD59-A6C34878D82A}">
                    <a16:rowId xmlns:a16="http://schemas.microsoft.com/office/drawing/2014/main" val="3452242315"/>
                  </a:ext>
                </a:extLst>
              </a:tr>
              <a:tr h="362612">
                <a:tc>
                  <a:txBody>
                    <a:bodyPr/>
                    <a:lstStyle/>
                    <a:p>
                      <a:pPr algn="l"/>
                      <a:r>
                        <a:rPr lang="en-US" sz="1100" dirty="0">
                          <a:solidFill>
                            <a:schemeClr val="bg1"/>
                          </a:solidFill>
                          <a:latin typeface="Poppins" pitchFamily="2" charset="77"/>
                          <a:cs typeface="Poppins" pitchFamily="2" charset="77"/>
                        </a:rPr>
                        <a:t>Disease</a:t>
                      </a:r>
                    </a:p>
                  </a:txBody>
                  <a:tcPr marL="72000" marR="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Cutlass</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Denison</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DS Pascal</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err="1">
                          <a:latin typeface="Poppins" pitchFamily="2" charset="77"/>
                          <a:cs typeface="Poppins" pitchFamily="2" charset="77"/>
                        </a:rPr>
                        <a:t>Illabo</a:t>
                      </a:r>
                      <a:endParaRPr lang="en-US" sz="1100" dirty="0">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n-US" sz="1100" dirty="0">
                          <a:solidFill>
                            <a:schemeClr val="bg1"/>
                          </a:solidFill>
                          <a:latin typeface="Poppins" pitchFamily="2" charset="77"/>
                          <a:cs typeface="Poppins" pitchFamily="2" charset="77"/>
                        </a:rPr>
                        <a:t>Longsword</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err="1">
                          <a:solidFill>
                            <a:schemeClr val="bg1">
                              <a:lumMod val="95000"/>
                            </a:schemeClr>
                          </a:solidFill>
                          <a:latin typeface="Poppins" pitchFamily="2" charset="77"/>
                          <a:cs typeface="Poppins" pitchFamily="2" charset="77"/>
                        </a:rPr>
                        <a:t>Mowhawk</a:t>
                      </a:r>
                      <a:endParaRPr lang="en-US" sz="1100" dirty="0">
                        <a:solidFill>
                          <a:schemeClr val="bg1">
                            <a:lumMod val="95000"/>
                          </a:schemeClr>
                        </a:solidFill>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err="1">
                          <a:solidFill>
                            <a:schemeClr val="bg1"/>
                          </a:solidFill>
                          <a:latin typeface="Poppins" pitchFamily="2" charset="77"/>
                          <a:cs typeface="Poppins" pitchFamily="2" charset="77"/>
                        </a:rPr>
                        <a:t>RockStar</a:t>
                      </a:r>
                      <a:endParaRPr lang="en-US" sz="1100" dirty="0">
                        <a:solidFill>
                          <a:schemeClr val="bg1"/>
                        </a:solidFill>
                        <a:latin typeface="Poppins" pitchFamily="2" charset="77"/>
                        <a:cs typeface="Poppins" pitchFamily="2" charset="77"/>
                      </a:endParaRP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80491335"/>
                  </a:ext>
                </a:extLst>
              </a:tr>
              <a:tr h="362612">
                <a:tc>
                  <a:txBody>
                    <a:bodyPr/>
                    <a:lstStyle/>
                    <a:p>
                      <a:pPr algn="l"/>
                      <a:r>
                        <a:rPr lang="en-US" sz="1100" dirty="0">
                          <a:solidFill>
                            <a:srgbClr val="24292E"/>
                          </a:solidFill>
                          <a:latin typeface="Poppins" pitchFamily="2" charset="77"/>
                          <a:cs typeface="Poppins" pitchFamily="2" charset="77"/>
                        </a:rPr>
                        <a:t>Leaf Rust (Lr)</a:t>
                      </a: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 (P)</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614251"/>
                  </a:ext>
                </a:extLst>
              </a:tr>
              <a:tr h="362612">
                <a:tc>
                  <a:txBody>
                    <a:bodyPr/>
                    <a:lstStyle/>
                    <a:p>
                      <a:pPr algn="l"/>
                      <a:r>
                        <a:rPr lang="en-US" sz="1100" dirty="0">
                          <a:solidFill>
                            <a:srgbClr val="24292E"/>
                          </a:solidFill>
                          <a:latin typeface="Poppins" pitchFamily="2" charset="77"/>
                          <a:cs typeface="Poppins" pitchFamily="2" charset="77"/>
                        </a:rPr>
                        <a:t>Stem Rust (Sr)</a:t>
                      </a: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MSS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 (P)</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6930018"/>
                  </a:ext>
                </a:extLst>
              </a:tr>
              <a:tr h="362612">
                <a:tc>
                  <a:txBody>
                    <a:bodyPr/>
                    <a:lstStyle/>
                    <a:p>
                      <a:pPr algn="l"/>
                      <a:r>
                        <a:rPr lang="en-US" sz="1100" dirty="0">
                          <a:solidFill>
                            <a:srgbClr val="24292E"/>
                          </a:solidFill>
                          <a:latin typeface="Poppins" pitchFamily="2" charset="77"/>
                          <a:cs typeface="Poppins" pitchFamily="2" charset="77"/>
                        </a:rPr>
                        <a:t>Striper Rust (Yr) WA</a:t>
                      </a: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 (P)</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9870879"/>
                  </a:ext>
                </a:extLst>
              </a:tr>
              <a:tr h="362612">
                <a:tc>
                  <a:txBody>
                    <a:bodyPr/>
                    <a:lstStyle/>
                    <a:p>
                      <a:pPr algn="l"/>
                      <a:r>
                        <a:rPr lang="en-US" sz="1100" dirty="0">
                          <a:solidFill>
                            <a:srgbClr val="24292E"/>
                          </a:solidFill>
                          <a:latin typeface="Poppins" pitchFamily="2" charset="77"/>
                          <a:cs typeface="Poppins" pitchFamily="2" charset="77"/>
                        </a:rPr>
                        <a:t>Yellow Leaf Spot (Yls)</a:t>
                      </a: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MSS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MRMS (P)</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69427"/>
                  </a:ext>
                </a:extLst>
              </a:tr>
              <a:tr h="362612">
                <a:tc>
                  <a:txBody>
                    <a:bodyPr/>
                    <a:lstStyle/>
                    <a:p>
                      <a:pPr algn="l"/>
                      <a:r>
                        <a:rPr lang="en-US" sz="1100" dirty="0">
                          <a:solidFill>
                            <a:srgbClr val="24292E"/>
                          </a:solidFill>
                          <a:latin typeface="Poppins" pitchFamily="2" charset="77"/>
                          <a:cs typeface="Poppins" pitchFamily="2" charset="77"/>
                        </a:rPr>
                        <a:t>Powdery Mildew (Pm)</a:t>
                      </a: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SVS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MRMS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*RMR (P)</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solidFill>
                            <a:srgbClr val="24292E"/>
                          </a:solidFill>
                          <a:latin typeface="Poppins" pitchFamily="2" charset="77"/>
                          <a:cs typeface="Poppins" pitchFamily="2" charset="77"/>
                        </a:rPr>
                        <a:t>MSS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6125429"/>
                  </a:ext>
                </a:extLst>
              </a:tr>
            </a:tbl>
          </a:graphicData>
        </a:graphic>
      </p:graphicFrame>
      <p:sp>
        <p:nvSpPr>
          <p:cNvPr id="10" name="Content Placeholder 2">
            <a:extLst>
              <a:ext uri="{FF2B5EF4-FFF2-40B4-BE49-F238E27FC236}">
                <a16:creationId xmlns:a16="http://schemas.microsoft.com/office/drawing/2014/main" id="{32FF43C3-6E2D-3CAC-6FC0-57349CEFE9CF}"/>
              </a:ext>
            </a:extLst>
          </p:cNvPr>
          <p:cNvSpPr txBox="1">
            <a:spLocks/>
          </p:cNvSpPr>
          <p:nvPr/>
        </p:nvSpPr>
        <p:spPr>
          <a:xfrm>
            <a:off x="451678" y="3772724"/>
            <a:ext cx="11229986" cy="440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P - Preliminary rating from first year testing; Rating as in 2022 disease report NVT online; *LRPB rating for Powdery Mildew based on two years of internal pathologist testing data</a:t>
            </a:r>
          </a:p>
        </p:txBody>
      </p:sp>
    </p:spTree>
    <p:extLst>
      <p:ext uri="{BB962C8B-B14F-4D97-AF65-F5344CB8AC3E}">
        <p14:creationId xmlns:p14="http://schemas.microsoft.com/office/powerpoint/2010/main" val="1576527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036E-34F9-A8EA-D790-C5B12366561A}"/>
              </a:ext>
            </a:extLst>
          </p:cNvPr>
          <p:cNvSpPr>
            <a:spLocks noGrp="1"/>
          </p:cNvSpPr>
          <p:nvPr>
            <p:ph type="title"/>
          </p:nvPr>
        </p:nvSpPr>
        <p:spPr/>
        <p:txBody>
          <a:bodyPr/>
          <a:lstStyle/>
          <a:p>
            <a:r>
              <a:rPr lang="en-US" dirty="0"/>
              <a:t>Pre-harvest sprouting comparisons</a:t>
            </a:r>
            <a:endParaRPr lang="en-AU" dirty="0"/>
          </a:p>
        </p:txBody>
      </p:sp>
      <p:sp>
        <p:nvSpPr>
          <p:cNvPr id="5" name="TextBox 4">
            <a:extLst>
              <a:ext uri="{FF2B5EF4-FFF2-40B4-BE49-F238E27FC236}">
                <a16:creationId xmlns:a16="http://schemas.microsoft.com/office/drawing/2014/main" id="{EAE2E790-3D45-0264-AD9C-6DBC5AAEF2C3}"/>
              </a:ext>
            </a:extLst>
          </p:cNvPr>
          <p:cNvSpPr txBox="1"/>
          <p:nvPr/>
        </p:nvSpPr>
        <p:spPr>
          <a:xfrm>
            <a:off x="531097" y="1157574"/>
            <a:ext cx="5939232" cy="448841"/>
          </a:xfrm>
          <a:prstGeom prst="rect">
            <a:avLst/>
          </a:prstGeom>
          <a:noFill/>
        </p:spPr>
        <p:txBody>
          <a:bodyPr wrap="square">
            <a:spAutoFit/>
          </a:bodyPr>
          <a:lstStyle/>
          <a:p>
            <a:pPr algn="just">
              <a:lnSpc>
                <a:spcPct val="107000"/>
              </a:lnSpc>
              <a:spcAft>
                <a:spcPts val="800"/>
              </a:spcAft>
            </a:pPr>
            <a:r>
              <a:rPr lang="en-AU" sz="1100" kern="100" dirty="0">
                <a:effectLst/>
                <a:latin typeface="Poppins" panose="00000500000000000000" pitchFamily="2" charset="0"/>
                <a:ea typeface="Calibri" panose="020F0502020204030204" pitchFamily="34" charset="0"/>
                <a:cs typeface="Poppins" panose="00000500000000000000" pitchFamily="2" charset="0"/>
              </a:rPr>
              <a:t>Table 1: Averaged falling numbers (FN) data of seven Slow-spring and quick winter wheat varieties sown across four sowing dates (TOS) at Gibson, WA in 2022 </a:t>
            </a:r>
          </a:p>
        </p:txBody>
      </p:sp>
      <p:sp>
        <p:nvSpPr>
          <p:cNvPr id="6" name="TextBox 5">
            <a:extLst>
              <a:ext uri="{FF2B5EF4-FFF2-40B4-BE49-F238E27FC236}">
                <a16:creationId xmlns:a16="http://schemas.microsoft.com/office/drawing/2014/main" id="{B056B987-AF26-A846-7281-78918D46DA07}"/>
              </a:ext>
            </a:extLst>
          </p:cNvPr>
          <p:cNvSpPr txBox="1"/>
          <p:nvPr/>
        </p:nvSpPr>
        <p:spPr>
          <a:xfrm>
            <a:off x="622536" y="3501728"/>
            <a:ext cx="5847793" cy="448841"/>
          </a:xfrm>
          <a:prstGeom prst="rect">
            <a:avLst/>
          </a:prstGeom>
          <a:noFill/>
        </p:spPr>
        <p:txBody>
          <a:bodyPr wrap="square">
            <a:spAutoFit/>
          </a:bodyPr>
          <a:lstStyle/>
          <a:p>
            <a:pPr algn="just">
              <a:lnSpc>
                <a:spcPct val="107000"/>
              </a:lnSpc>
              <a:spcAft>
                <a:spcPts val="800"/>
              </a:spcAft>
            </a:pPr>
            <a:r>
              <a:rPr lang="en-AU" sz="1100" kern="100" dirty="0">
                <a:effectLst/>
                <a:latin typeface="Poppins" panose="00000500000000000000" pitchFamily="2" charset="0"/>
                <a:ea typeface="Calibri" panose="020F0502020204030204" pitchFamily="34" charset="0"/>
                <a:cs typeface="Poppins" panose="00000500000000000000" pitchFamily="2" charset="0"/>
              </a:rPr>
              <a:t>Table 2: Averaged Falling Number (FN) data of six Slow-spring and quick winter Wheat varieties sown across four sowing dates (TOS) at Mullewa, WA in 2022</a:t>
            </a:r>
          </a:p>
        </p:txBody>
      </p:sp>
      <p:sp>
        <p:nvSpPr>
          <p:cNvPr id="7" name="TextBox 6">
            <a:extLst>
              <a:ext uri="{FF2B5EF4-FFF2-40B4-BE49-F238E27FC236}">
                <a16:creationId xmlns:a16="http://schemas.microsoft.com/office/drawing/2014/main" id="{3EE4DC2F-17FD-14BA-2DB7-D0AD824949B0}"/>
              </a:ext>
            </a:extLst>
          </p:cNvPr>
          <p:cNvSpPr txBox="1"/>
          <p:nvPr/>
        </p:nvSpPr>
        <p:spPr>
          <a:xfrm>
            <a:off x="6636186" y="1157573"/>
            <a:ext cx="4726584" cy="448841"/>
          </a:xfrm>
          <a:prstGeom prst="rect">
            <a:avLst/>
          </a:prstGeom>
          <a:noFill/>
        </p:spPr>
        <p:txBody>
          <a:bodyPr wrap="square">
            <a:spAutoFit/>
          </a:bodyPr>
          <a:lstStyle/>
          <a:p>
            <a:pPr>
              <a:lnSpc>
                <a:spcPct val="107000"/>
              </a:lnSpc>
              <a:spcAft>
                <a:spcPts val="800"/>
              </a:spcAft>
            </a:pPr>
            <a:r>
              <a:rPr lang="en-AU" sz="1100" kern="100" dirty="0">
                <a:effectLst/>
                <a:latin typeface="Poppins" panose="00000500000000000000" pitchFamily="2" charset="0"/>
                <a:ea typeface="Calibri" panose="020F0502020204030204" pitchFamily="34" charset="0"/>
                <a:cs typeface="Poppins" panose="00000500000000000000" pitchFamily="2" charset="0"/>
              </a:rPr>
              <a:t>Table 3: Falling number (FN) for sixteen wheat varieties sown at three sowing dates at Gibson in 2021</a:t>
            </a:r>
          </a:p>
        </p:txBody>
      </p:sp>
      <p:sp>
        <p:nvSpPr>
          <p:cNvPr id="11" name="TextBox 10">
            <a:extLst>
              <a:ext uri="{FF2B5EF4-FFF2-40B4-BE49-F238E27FC236}">
                <a16:creationId xmlns:a16="http://schemas.microsoft.com/office/drawing/2014/main" id="{4A4AC23C-43CF-1527-12FF-C7CC18333876}"/>
              </a:ext>
            </a:extLst>
          </p:cNvPr>
          <p:cNvSpPr txBox="1"/>
          <p:nvPr/>
        </p:nvSpPr>
        <p:spPr>
          <a:xfrm>
            <a:off x="565043" y="5593955"/>
            <a:ext cx="5914430" cy="828560"/>
          </a:xfrm>
          <a:prstGeom prst="rect">
            <a:avLst/>
          </a:prstGeom>
          <a:noFill/>
        </p:spPr>
        <p:txBody>
          <a:bodyPr wrap="square">
            <a:spAutoFit/>
          </a:bodyPr>
          <a:lstStyle/>
          <a:p>
            <a:pPr algn="just">
              <a:lnSpc>
                <a:spcPct val="107000"/>
              </a:lnSpc>
              <a:spcAft>
                <a:spcPts val="800"/>
              </a:spcAft>
            </a:pPr>
            <a:r>
              <a:rPr lang="en-AU" sz="900" kern="100" dirty="0">
                <a:effectLst/>
                <a:latin typeface="Poppins" panose="00000500000000000000" pitchFamily="2" charset="0"/>
                <a:ea typeface="Calibri" panose="020F0502020204030204" pitchFamily="34" charset="0"/>
                <a:cs typeface="Poppins" panose="00000500000000000000" pitchFamily="2" charset="0"/>
              </a:rPr>
              <a:t>This FN data supplied to LongReach Plant breeders is from independent field trials designed to assess Preharvest sprouting risk of varieties commonly grown by WA growers which are conducted and managed by expert researchers of DIPRD WA. All FN values presented are the average of three field replicates per site. Important </a:t>
            </a:r>
            <a:r>
              <a:rPr lang="en-AU" sz="900" kern="100" dirty="0">
                <a:latin typeface="Poppins" panose="00000500000000000000" pitchFamily="2" charset="0"/>
                <a:ea typeface="Calibri" panose="020F0502020204030204" pitchFamily="34" charset="0"/>
                <a:cs typeface="Poppins" panose="00000500000000000000" pitchFamily="2" charset="0"/>
              </a:rPr>
              <a:t>to note the</a:t>
            </a:r>
            <a:r>
              <a:rPr lang="en-AU" sz="900" kern="100" dirty="0">
                <a:effectLst/>
                <a:latin typeface="Poppins" panose="00000500000000000000" pitchFamily="2" charset="0"/>
                <a:ea typeface="Calibri" panose="020F0502020204030204" pitchFamily="34" charset="0"/>
                <a:cs typeface="Poppins" panose="00000500000000000000" pitchFamily="2" charset="0"/>
              </a:rPr>
              <a:t> threshold for downgrade of grain delivered is &lt;300, indicated in red in the tables.</a:t>
            </a:r>
          </a:p>
        </p:txBody>
      </p:sp>
      <p:graphicFrame>
        <p:nvGraphicFramePr>
          <p:cNvPr id="12" name="Table 11">
            <a:extLst>
              <a:ext uri="{FF2B5EF4-FFF2-40B4-BE49-F238E27FC236}">
                <a16:creationId xmlns:a16="http://schemas.microsoft.com/office/drawing/2014/main" id="{36401E8A-89F3-DA13-398C-725444F0A44B}"/>
              </a:ext>
            </a:extLst>
          </p:cNvPr>
          <p:cNvGraphicFramePr>
            <a:graphicFrameLocks noGrp="1"/>
          </p:cNvGraphicFramePr>
          <p:nvPr>
            <p:extLst>
              <p:ext uri="{D42A27DB-BD31-4B8C-83A1-F6EECF244321}">
                <p14:modId xmlns:p14="http://schemas.microsoft.com/office/powerpoint/2010/main" val="2097475180"/>
              </p:ext>
            </p:extLst>
          </p:nvPr>
        </p:nvGraphicFramePr>
        <p:xfrm>
          <a:off x="601261" y="1758297"/>
          <a:ext cx="5862583" cy="1704330"/>
        </p:xfrm>
        <a:graphic>
          <a:graphicData uri="http://schemas.openxmlformats.org/drawingml/2006/table">
            <a:tbl>
              <a:tblPr firstRow="1" firstCol="1" bandRow="1"/>
              <a:tblGrid>
                <a:gridCol w="1161084">
                  <a:extLst>
                    <a:ext uri="{9D8B030D-6E8A-4147-A177-3AD203B41FA5}">
                      <a16:colId xmlns:a16="http://schemas.microsoft.com/office/drawing/2014/main" val="4022525260"/>
                    </a:ext>
                  </a:extLst>
                </a:gridCol>
                <a:gridCol w="1161084">
                  <a:extLst>
                    <a:ext uri="{9D8B030D-6E8A-4147-A177-3AD203B41FA5}">
                      <a16:colId xmlns:a16="http://schemas.microsoft.com/office/drawing/2014/main" val="3483002847"/>
                    </a:ext>
                  </a:extLst>
                </a:gridCol>
                <a:gridCol w="1161084">
                  <a:extLst>
                    <a:ext uri="{9D8B030D-6E8A-4147-A177-3AD203B41FA5}">
                      <a16:colId xmlns:a16="http://schemas.microsoft.com/office/drawing/2014/main" val="137750041"/>
                    </a:ext>
                  </a:extLst>
                </a:gridCol>
                <a:gridCol w="1161084">
                  <a:extLst>
                    <a:ext uri="{9D8B030D-6E8A-4147-A177-3AD203B41FA5}">
                      <a16:colId xmlns:a16="http://schemas.microsoft.com/office/drawing/2014/main" val="617936213"/>
                    </a:ext>
                  </a:extLst>
                </a:gridCol>
                <a:gridCol w="1218247">
                  <a:extLst>
                    <a:ext uri="{9D8B030D-6E8A-4147-A177-3AD203B41FA5}">
                      <a16:colId xmlns:a16="http://schemas.microsoft.com/office/drawing/2014/main" val="1382772920"/>
                    </a:ext>
                  </a:extLst>
                </a:gridCol>
              </a:tblGrid>
              <a:tr h="189370">
                <a:tc rowSpan="2">
                  <a:txBody>
                    <a:bodyPr/>
                    <a:lstStyle/>
                    <a:p>
                      <a:pPr algn="l">
                        <a:lnSpc>
                          <a:spcPct val="107000"/>
                        </a:lnSpc>
                        <a:spcAft>
                          <a:spcPts val="800"/>
                        </a:spcAft>
                      </a:pPr>
                      <a:r>
                        <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Variety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TOS1 - 27 April</a:t>
                      </a:r>
                      <a:endPar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TOS2 - 11 May</a:t>
                      </a:r>
                      <a:endPar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TOS3 - 24 May</a:t>
                      </a:r>
                      <a:endParaRPr lang="en-AU" sz="1100" b="0" i="0" kern="10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TOS4 - 07 June</a:t>
                      </a:r>
                      <a:endPar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82704989"/>
                  </a:ext>
                </a:extLst>
              </a:tr>
              <a:tr h="189370">
                <a:tc vMerge="1">
                  <a:txBody>
                    <a:bodyPr/>
                    <a:lstStyle/>
                    <a:p>
                      <a:endParaRPr lang="en-AU"/>
                    </a:p>
                  </a:txBody>
                  <a:tcPr/>
                </a:tc>
                <a:tc>
                  <a:txBody>
                    <a:bodyPr/>
                    <a:lstStyle/>
                    <a:p>
                      <a:pPr algn="ctr">
                        <a:lnSpc>
                          <a:spcPct val="107000"/>
                        </a:lnSpc>
                        <a:spcAft>
                          <a:spcPts val="800"/>
                        </a:spcAft>
                      </a:pPr>
                      <a:r>
                        <a:rPr lang="en-AU" sz="1100" b="0" i="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49681161"/>
                  </a:ext>
                </a:extLst>
              </a:tr>
              <a:tr h="189370">
                <a:tc>
                  <a:txBody>
                    <a:bodyPr/>
                    <a:lstStyle/>
                    <a:p>
                      <a:pPr algn="l">
                        <a:lnSpc>
                          <a:spcPct val="107000"/>
                        </a:lnSpc>
                        <a:spcAft>
                          <a:spcPts val="800"/>
                        </a:spcAft>
                      </a:pPr>
                      <a:r>
                        <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Cutlass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275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355</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342</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270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248146"/>
                  </a:ext>
                </a:extLst>
              </a:tr>
              <a:tr h="189370">
                <a:tc>
                  <a:txBody>
                    <a:bodyPr/>
                    <a:lstStyle/>
                    <a:p>
                      <a:pPr algn="l">
                        <a:lnSpc>
                          <a:spcPct val="107000"/>
                        </a:lnSpc>
                        <a:spcAft>
                          <a:spcPts val="800"/>
                        </a:spcAft>
                      </a:pPr>
                      <a:r>
                        <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Denison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336</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399</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410</a:t>
                      </a:r>
                      <a:endParaRPr lang="en-AU" sz="1100" b="0" i="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386</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351949"/>
                  </a:ext>
                </a:extLst>
              </a:tr>
              <a:tr h="189370">
                <a:tc>
                  <a:txBody>
                    <a:bodyPr/>
                    <a:lstStyle/>
                    <a:p>
                      <a:pPr algn="l">
                        <a:lnSpc>
                          <a:spcPct val="107000"/>
                        </a:lnSpc>
                        <a:spcAft>
                          <a:spcPts val="800"/>
                        </a:spcAft>
                      </a:pPr>
                      <a:r>
                        <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DS Pascal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394</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428</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424</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403</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846767"/>
                  </a:ext>
                </a:extLst>
              </a:tr>
              <a:tr h="189370">
                <a:tc>
                  <a:txBody>
                    <a:bodyPr/>
                    <a:lstStyle/>
                    <a:p>
                      <a:pPr algn="l">
                        <a:lnSpc>
                          <a:spcPct val="107000"/>
                        </a:lnSpc>
                        <a:spcAft>
                          <a:spcPts val="800"/>
                        </a:spcAft>
                      </a:pPr>
                      <a:r>
                        <a:rPr lang="en-AU" sz="1100" b="0" i="0" kern="100"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Mowhawk</a:t>
                      </a:r>
                      <a:endPar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FC664"/>
                    </a:solid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376</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441</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420</a:t>
                      </a:r>
                      <a:endParaRPr lang="en-AU" sz="1100" b="0" i="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381</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2856283"/>
                  </a:ext>
                </a:extLst>
              </a:tr>
              <a:tr h="189370">
                <a:tc>
                  <a:txBody>
                    <a:bodyPr/>
                    <a:lstStyle/>
                    <a:p>
                      <a:pPr algn="l">
                        <a:lnSpc>
                          <a:spcPct val="107000"/>
                        </a:lnSpc>
                        <a:spcAft>
                          <a:spcPts val="800"/>
                        </a:spcAft>
                      </a:pPr>
                      <a:r>
                        <a:rPr lang="en-AU" sz="1100" b="0" i="0" kern="100" dirty="0">
                          <a:effectLst/>
                          <a:latin typeface="Poppins" panose="00000500000000000000" pitchFamily="2" charset="0"/>
                          <a:ea typeface="Calibri" panose="020F0502020204030204" pitchFamily="34" charset="0"/>
                          <a:cs typeface="Poppins" panose="00000500000000000000" pitchFamily="2" charset="0"/>
                        </a:rPr>
                        <a:t>Illabo</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342</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361</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363</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345</a:t>
                      </a:r>
                      <a:endParaRPr lang="en-AU" sz="1100" b="0" i="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279584"/>
                  </a:ext>
                </a:extLst>
              </a:tr>
              <a:tr h="189370">
                <a:tc>
                  <a:txBody>
                    <a:bodyPr/>
                    <a:lstStyle/>
                    <a:p>
                      <a:pPr algn="l">
                        <a:lnSpc>
                          <a:spcPct val="107000"/>
                        </a:lnSpc>
                        <a:spcAft>
                          <a:spcPts val="800"/>
                        </a:spcAft>
                      </a:pPr>
                      <a:r>
                        <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Valiant CL Plus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209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293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279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190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3258360"/>
                  </a:ext>
                </a:extLst>
              </a:tr>
              <a:tr h="189370">
                <a:tc>
                  <a:txBody>
                    <a:bodyPr/>
                    <a:lstStyle/>
                    <a:p>
                      <a:pPr algn="l">
                        <a:lnSpc>
                          <a:spcPct val="107000"/>
                        </a:lnSpc>
                        <a:spcAft>
                          <a:spcPts val="800"/>
                        </a:spcAft>
                      </a:pPr>
                      <a:r>
                        <a:rPr lang="en-AU" sz="1100" b="0" i="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Rockstar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64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186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284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i="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217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521675"/>
                  </a:ext>
                </a:extLst>
              </a:tr>
            </a:tbl>
          </a:graphicData>
        </a:graphic>
      </p:graphicFrame>
      <p:graphicFrame>
        <p:nvGraphicFramePr>
          <p:cNvPr id="13" name="Table 12">
            <a:extLst>
              <a:ext uri="{FF2B5EF4-FFF2-40B4-BE49-F238E27FC236}">
                <a16:creationId xmlns:a16="http://schemas.microsoft.com/office/drawing/2014/main" id="{BA49B67E-D06D-6C8F-F18A-2F99DE9F1159}"/>
              </a:ext>
            </a:extLst>
          </p:cNvPr>
          <p:cNvGraphicFramePr>
            <a:graphicFrameLocks noGrp="1"/>
          </p:cNvGraphicFramePr>
          <p:nvPr>
            <p:extLst>
              <p:ext uri="{D42A27DB-BD31-4B8C-83A1-F6EECF244321}">
                <p14:modId xmlns:p14="http://schemas.microsoft.com/office/powerpoint/2010/main" val="1295824473"/>
              </p:ext>
            </p:extLst>
          </p:nvPr>
        </p:nvGraphicFramePr>
        <p:xfrm>
          <a:off x="6710506" y="1758297"/>
          <a:ext cx="4643120" cy="1704330"/>
        </p:xfrm>
        <a:graphic>
          <a:graphicData uri="http://schemas.openxmlformats.org/drawingml/2006/table">
            <a:tbl>
              <a:tblPr firstRow="1" firstCol="1" bandRow="1"/>
              <a:tblGrid>
                <a:gridCol w="1160780">
                  <a:extLst>
                    <a:ext uri="{9D8B030D-6E8A-4147-A177-3AD203B41FA5}">
                      <a16:colId xmlns:a16="http://schemas.microsoft.com/office/drawing/2014/main" val="3855095087"/>
                    </a:ext>
                  </a:extLst>
                </a:gridCol>
                <a:gridCol w="1160780">
                  <a:extLst>
                    <a:ext uri="{9D8B030D-6E8A-4147-A177-3AD203B41FA5}">
                      <a16:colId xmlns:a16="http://schemas.microsoft.com/office/drawing/2014/main" val="2487035500"/>
                    </a:ext>
                  </a:extLst>
                </a:gridCol>
                <a:gridCol w="1160780">
                  <a:extLst>
                    <a:ext uri="{9D8B030D-6E8A-4147-A177-3AD203B41FA5}">
                      <a16:colId xmlns:a16="http://schemas.microsoft.com/office/drawing/2014/main" val="1205824173"/>
                    </a:ext>
                  </a:extLst>
                </a:gridCol>
                <a:gridCol w="1160780">
                  <a:extLst>
                    <a:ext uri="{9D8B030D-6E8A-4147-A177-3AD203B41FA5}">
                      <a16:colId xmlns:a16="http://schemas.microsoft.com/office/drawing/2014/main" val="1684299344"/>
                    </a:ext>
                  </a:extLst>
                </a:gridCol>
              </a:tblGrid>
              <a:tr h="189370">
                <a:tc rowSpan="2">
                  <a:txBody>
                    <a:bodyPr/>
                    <a:lstStyle/>
                    <a:p>
                      <a:pPr algn="l">
                        <a:lnSpc>
                          <a:spcPct val="107000"/>
                        </a:lnSpc>
                        <a:spcAft>
                          <a:spcPts val="800"/>
                        </a:spcAft>
                      </a:pPr>
                      <a:r>
                        <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Variety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TOS1 - 21 April</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TOS2 – 6 May</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TOS3 - 21 May</a:t>
                      </a:r>
                      <a:endParaRPr lang="en-AU" sz="1100" b="0" kern="10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161798508"/>
                  </a:ext>
                </a:extLst>
              </a:tr>
              <a:tr h="189370">
                <a:tc vMerge="1">
                  <a:txBody>
                    <a:bodyPr/>
                    <a:lstStyle/>
                    <a:p>
                      <a:endParaRPr lang="en-AU"/>
                    </a:p>
                  </a:txBody>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854902351"/>
                  </a:ext>
                </a:extLst>
              </a:tr>
              <a:tr h="189370">
                <a:tc>
                  <a:txBody>
                    <a:bodyPr/>
                    <a:lstStyle/>
                    <a:p>
                      <a:pPr algn="l">
                        <a:lnSpc>
                          <a:spcPct val="107000"/>
                        </a:lnSpc>
                        <a:spcAft>
                          <a:spcPts val="800"/>
                        </a:spcAft>
                      </a:pPr>
                      <a:r>
                        <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Cutlass</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345</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358</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350</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808260"/>
                  </a:ext>
                </a:extLst>
              </a:tr>
              <a:tr h="189370">
                <a:tc>
                  <a:txBody>
                    <a:bodyPr/>
                    <a:lstStyle/>
                    <a:p>
                      <a:pPr algn="l">
                        <a:lnSpc>
                          <a:spcPct val="107000"/>
                        </a:lnSpc>
                        <a:spcAft>
                          <a:spcPts val="800"/>
                        </a:spcAft>
                      </a:pPr>
                      <a:r>
                        <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Denison</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395</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405</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397</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7186250"/>
                  </a:ext>
                </a:extLst>
              </a:tr>
              <a:tr h="189370">
                <a:tc>
                  <a:txBody>
                    <a:bodyPr/>
                    <a:lstStyle/>
                    <a:p>
                      <a:pPr algn="l">
                        <a:lnSpc>
                          <a:spcPct val="107000"/>
                        </a:lnSpc>
                        <a:spcAft>
                          <a:spcPts val="800"/>
                        </a:spcAft>
                      </a:pPr>
                      <a:r>
                        <a:rPr lang="en-AU" sz="1100" b="0" kern="100">
                          <a:solidFill>
                            <a:schemeClr val="bg1"/>
                          </a:solidFill>
                          <a:effectLst/>
                          <a:latin typeface="Poppins" panose="00000500000000000000" pitchFamily="2" charset="0"/>
                          <a:ea typeface="Calibri" panose="020F0502020204030204" pitchFamily="34" charset="0"/>
                          <a:cs typeface="Poppins" panose="00000500000000000000" pitchFamily="2" charset="0"/>
                        </a:rPr>
                        <a:t>DS Pascal</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423</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389</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401</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7116980"/>
                  </a:ext>
                </a:extLst>
              </a:tr>
              <a:tr h="189370">
                <a:tc>
                  <a:txBody>
                    <a:bodyPr/>
                    <a:lstStyle/>
                    <a:p>
                      <a:pPr algn="l">
                        <a:lnSpc>
                          <a:spcPct val="107000"/>
                        </a:lnSpc>
                        <a:spcAft>
                          <a:spcPts val="800"/>
                        </a:spcAft>
                      </a:pPr>
                      <a:r>
                        <a:rPr lang="en-AU" sz="1100" b="0" kern="100"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Mowhawk</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C664"/>
                    </a:solid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426</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389</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380</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192826"/>
                  </a:ext>
                </a:extLst>
              </a:tr>
              <a:tr h="189370">
                <a:tc>
                  <a:txBody>
                    <a:bodyPr/>
                    <a:lstStyle/>
                    <a:p>
                      <a:pPr algn="l">
                        <a:lnSpc>
                          <a:spcPct val="107000"/>
                        </a:lnSpc>
                        <a:spcAft>
                          <a:spcPts val="800"/>
                        </a:spcAft>
                      </a:pPr>
                      <a:r>
                        <a:rPr lang="en-AU" sz="1100" b="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rPr>
                        <a:t>Illabo</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354</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362</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350</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081028"/>
                  </a:ext>
                </a:extLst>
              </a:tr>
              <a:tr h="189370">
                <a:tc>
                  <a:txBody>
                    <a:bodyPr/>
                    <a:lstStyle/>
                    <a:p>
                      <a:pPr algn="l">
                        <a:lnSpc>
                          <a:spcPct val="107000"/>
                        </a:lnSpc>
                        <a:spcAft>
                          <a:spcPts val="800"/>
                        </a:spcAft>
                      </a:pPr>
                      <a:r>
                        <a:rPr lang="en-AU" sz="1100" b="0" kern="100">
                          <a:solidFill>
                            <a:schemeClr val="bg1"/>
                          </a:solidFill>
                          <a:effectLst/>
                          <a:latin typeface="Poppins" panose="00000500000000000000" pitchFamily="2" charset="0"/>
                          <a:ea typeface="Calibri" panose="020F0502020204030204" pitchFamily="34" charset="0"/>
                          <a:cs typeface="Poppins" panose="00000500000000000000" pitchFamily="2" charset="0"/>
                        </a:rPr>
                        <a:t>Valiant CL Plus</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a:effectLst/>
                          <a:latin typeface="Poppins" panose="00000500000000000000" pitchFamily="2" charset="0"/>
                          <a:ea typeface="Calibri" panose="020F0502020204030204" pitchFamily="34" charset="0"/>
                          <a:cs typeface="Poppins" panose="00000500000000000000" pitchFamily="2"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a:effectLst/>
                          <a:latin typeface="Poppins" panose="00000500000000000000" pitchFamily="2" charset="0"/>
                          <a:ea typeface="Calibri" panose="020F0502020204030204" pitchFamily="34" charset="0"/>
                          <a:cs typeface="Poppins" panose="00000500000000000000" pitchFamily="2"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251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0529651"/>
                  </a:ext>
                </a:extLst>
              </a:tr>
              <a:tr h="189370">
                <a:tc>
                  <a:txBody>
                    <a:bodyPr/>
                    <a:lstStyle/>
                    <a:p>
                      <a:pPr algn="l">
                        <a:lnSpc>
                          <a:spcPct val="107000"/>
                        </a:lnSpc>
                        <a:spcAft>
                          <a:spcPts val="800"/>
                        </a:spcAft>
                      </a:pPr>
                      <a:r>
                        <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Rockstar</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1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144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148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156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807539"/>
                  </a:ext>
                </a:extLst>
              </a:tr>
            </a:tbl>
          </a:graphicData>
        </a:graphic>
      </p:graphicFrame>
      <p:pic>
        <p:nvPicPr>
          <p:cNvPr id="14" name="Picture 13">
            <a:extLst>
              <a:ext uri="{FF2B5EF4-FFF2-40B4-BE49-F238E27FC236}">
                <a16:creationId xmlns:a16="http://schemas.microsoft.com/office/drawing/2014/main" id="{C28BFB1B-3431-17EF-3347-97C48D3A096C}"/>
              </a:ext>
            </a:extLst>
          </p:cNvPr>
          <p:cNvPicPr>
            <a:picLocks noChangeAspect="1"/>
          </p:cNvPicPr>
          <p:nvPr/>
        </p:nvPicPr>
        <p:blipFill>
          <a:blip r:embed="rId2"/>
          <a:stretch>
            <a:fillRect/>
          </a:stretch>
        </p:blipFill>
        <p:spPr>
          <a:xfrm>
            <a:off x="9573567" y="5373912"/>
            <a:ext cx="2322777" cy="1048603"/>
          </a:xfrm>
          <a:prstGeom prst="rect">
            <a:avLst/>
          </a:prstGeom>
        </p:spPr>
      </p:pic>
      <p:graphicFrame>
        <p:nvGraphicFramePr>
          <p:cNvPr id="15" name="Table 14">
            <a:extLst>
              <a:ext uri="{FF2B5EF4-FFF2-40B4-BE49-F238E27FC236}">
                <a16:creationId xmlns:a16="http://schemas.microsoft.com/office/drawing/2014/main" id="{1C871DE2-9491-055A-D92E-AE61EB962BC4}"/>
              </a:ext>
            </a:extLst>
          </p:cNvPr>
          <p:cNvGraphicFramePr>
            <a:graphicFrameLocks noGrp="1"/>
          </p:cNvGraphicFramePr>
          <p:nvPr>
            <p:extLst>
              <p:ext uri="{D42A27DB-BD31-4B8C-83A1-F6EECF244321}">
                <p14:modId xmlns:p14="http://schemas.microsoft.com/office/powerpoint/2010/main" val="1809723640"/>
              </p:ext>
            </p:extLst>
          </p:nvPr>
        </p:nvGraphicFramePr>
        <p:xfrm>
          <a:off x="601099" y="4077570"/>
          <a:ext cx="5842317" cy="1411736"/>
        </p:xfrm>
        <a:graphic>
          <a:graphicData uri="http://schemas.openxmlformats.org/drawingml/2006/table">
            <a:tbl>
              <a:tblPr firstRow="1" firstCol="1" bandRow="1"/>
              <a:tblGrid>
                <a:gridCol w="1160780">
                  <a:extLst>
                    <a:ext uri="{9D8B030D-6E8A-4147-A177-3AD203B41FA5}">
                      <a16:colId xmlns:a16="http://schemas.microsoft.com/office/drawing/2014/main" val="2351338942"/>
                    </a:ext>
                  </a:extLst>
                </a:gridCol>
                <a:gridCol w="1160780">
                  <a:extLst>
                    <a:ext uri="{9D8B030D-6E8A-4147-A177-3AD203B41FA5}">
                      <a16:colId xmlns:a16="http://schemas.microsoft.com/office/drawing/2014/main" val="1684756687"/>
                    </a:ext>
                  </a:extLst>
                </a:gridCol>
                <a:gridCol w="1199197">
                  <a:extLst>
                    <a:ext uri="{9D8B030D-6E8A-4147-A177-3AD203B41FA5}">
                      <a16:colId xmlns:a16="http://schemas.microsoft.com/office/drawing/2014/main" val="1201554248"/>
                    </a:ext>
                  </a:extLst>
                </a:gridCol>
                <a:gridCol w="1160780">
                  <a:extLst>
                    <a:ext uri="{9D8B030D-6E8A-4147-A177-3AD203B41FA5}">
                      <a16:colId xmlns:a16="http://schemas.microsoft.com/office/drawing/2014/main" val="2888812035"/>
                    </a:ext>
                  </a:extLst>
                </a:gridCol>
                <a:gridCol w="1160780">
                  <a:extLst>
                    <a:ext uri="{9D8B030D-6E8A-4147-A177-3AD203B41FA5}">
                      <a16:colId xmlns:a16="http://schemas.microsoft.com/office/drawing/2014/main" val="1055440928"/>
                    </a:ext>
                  </a:extLst>
                </a:gridCol>
              </a:tblGrid>
              <a:tr h="0">
                <a:tc rowSpan="2">
                  <a:txBody>
                    <a:bodyPr/>
                    <a:lstStyle/>
                    <a:p>
                      <a:pPr algn="l">
                        <a:lnSpc>
                          <a:spcPct val="107000"/>
                        </a:lnSpc>
                        <a:spcAft>
                          <a:spcPts val="800"/>
                        </a:spcAft>
                      </a:pPr>
                      <a:r>
                        <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Variety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TOS1 - 8 April</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TOS2 – 22 April</a:t>
                      </a:r>
                      <a:endParaRPr lang="en-AU" sz="1100" b="0" kern="10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TOS3 - 6 May</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TOS4 – 20 May</a:t>
                      </a:r>
                      <a:endParaRPr lang="en-AU" sz="1100" b="0" kern="10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64982425"/>
                  </a:ext>
                </a:extLst>
              </a:tr>
              <a:tr h="0">
                <a:tc vMerge="1">
                  <a:txBody>
                    <a:bodyPr/>
                    <a:lstStyle/>
                    <a:p>
                      <a:endParaRPr lang="en-AU"/>
                    </a:p>
                  </a:txBody>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FN</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52211716"/>
                  </a:ext>
                </a:extLst>
              </a:tr>
              <a:tr h="0">
                <a:tc>
                  <a:txBody>
                    <a:bodyPr/>
                    <a:lstStyle/>
                    <a:p>
                      <a:pPr algn="l">
                        <a:lnSpc>
                          <a:spcPct val="107000"/>
                        </a:lnSpc>
                        <a:spcAft>
                          <a:spcPts val="800"/>
                        </a:spcAft>
                      </a:pPr>
                      <a:r>
                        <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Cutlass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410</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360</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415</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406</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431017"/>
                  </a:ext>
                </a:extLst>
              </a:tr>
              <a:tr h="83202">
                <a:tc>
                  <a:txBody>
                    <a:bodyPr/>
                    <a:lstStyle/>
                    <a:p>
                      <a:pPr algn="l">
                        <a:lnSpc>
                          <a:spcPct val="107000"/>
                        </a:lnSpc>
                        <a:spcAft>
                          <a:spcPts val="800"/>
                        </a:spcAft>
                      </a:pPr>
                      <a:r>
                        <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Denison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408</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445</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443</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409</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554848"/>
                  </a:ext>
                </a:extLst>
              </a:tr>
              <a:tr h="0">
                <a:tc>
                  <a:txBody>
                    <a:bodyPr/>
                    <a:lstStyle/>
                    <a:p>
                      <a:pPr algn="l">
                        <a:lnSpc>
                          <a:spcPct val="107000"/>
                        </a:lnSpc>
                        <a:spcAft>
                          <a:spcPts val="800"/>
                        </a:spcAft>
                      </a:pPr>
                      <a:r>
                        <a:rPr lang="en-AU" sz="1100" b="0" kern="100" dirty="0" err="1">
                          <a:solidFill>
                            <a:schemeClr val="bg1"/>
                          </a:solidFill>
                          <a:effectLst/>
                          <a:latin typeface="Poppins" panose="00000500000000000000" pitchFamily="2" charset="0"/>
                          <a:ea typeface="Calibri" panose="020F0502020204030204" pitchFamily="34" charset="0"/>
                          <a:cs typeface="Poppins" panose="00000500000000000000" pitchFamily="2" charset="0"/>
                        </a:rPr>
                        <a:t>Mowhawk</a:t>
                      </a:r>
                      <a:endPar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FC664"/>
                    </a:solid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420</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418</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420</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407</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106419"/>
                  </a:ext>
                </a:extLst>
              </a:tr>
              <a:tr h="0">
                <a:tc>
                  <a:txBody>
                    <a:bodyPr/>
                    <a:lstStyle/>
                    <a:p>
                      <a:pPr algn="l">
                        <a:lnSpc>
                          <a:spcPct val="107000"/>
                        </a:lnSpc>
                        <a:spcAft>
                          <a:spcPts val="800"/>
                        </a:spcAft>
                      </a:pPr>
                      <a:r>
                        <a:rPr lang="en-AU" sz="1100" b="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rPr>
                        <a:t>Illabo</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391</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435</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423</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417</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7030840"/>
                  </a:ext>
                </a:extLst>
              </a:tr>
              <a:tr h="0">
                <a:tc>
                  <a:txBody>
                    <a:bodyPr/>
                    <a:lstStyle/>
                    <a:p>
                      <a:pPr algn="l">
                        <a:lnSpc>
                          <a:spcPct val="107000"/>
                        </a:lnSpc>
                        <a:spcAft>
                          <a:spcPts val="800"/>
                        </a:spcAft>
                      </a:pPr>
                      <a:r>
                        <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Valiant CL Plus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404</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416</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431</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421</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056099"/>
                  </a:ext>
                </a:extLst>
              </a:tr>
              <a:tr h="0">
                <a:tc>
                  <a:txBody>
                    <a:bodyPr/>
                    <a:lstStyle/>
                    <a:p>
                      <a:pPr algn="l">
                        <a:lnSpc>
                          <a:spcPct val="107000"/>
                        </a:lnSpc>
                        <a:spcAft>
                          <a:spcPts val="800"/>
                        </a:spcAft>
                      </a:pPr>
                      <a:r>
                        <a:rPr lang="en-AU" sz="11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rPr>
                        <a:t>Rockstar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800"/>
                        </a:spcAft>
                      </a:pPr>
                      <a:r>
                        <a:rPr lang="en-AU" sz="11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rPr>
                        <a:t>274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377</a:t>
                      </a:r>
                      <a:endParaRPr lang="en-AU" sz="11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392</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AU" sz="1100" b="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427</a:t>
                      </a:r>
                      <a:endParaRPr lang="en-AU" sz="11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3500122"/>
                  </a:ext>
                </a:extLst>
              </a:tr>
            </a:tbl>
          </a:graphicData>
        </a:graphic>
      </p:graphicFrame>
      <p:sp>
        <p:nvSpPr>
          <p:cNvPr id="16" name="TextBox 15">
            <a:extLst>
              <a:ext uri="{FF2B5EF4-FFF2-40B4-BE49-F238E27FC236}">
                <a16:creationId xmlns:a16="http://schemas.microsoft.com/office/drawing/2014/main" id="{E7C83D4E-5355-0ADA-A161-805819364D43}"/>
              </a:ext>
            </a:extLst>
          </p:cNvPr>
          <p:cNvSpPr txBox="1"/>
          <p:nvPr/>
        </p:nvSpPr>
        <p:spPr>
          <a:xfrm>
            <a:off x="6636186" y="3581510"/>
            <a:ext cx="5260158" cy="2308324"/>
          </a:xfrm>
          <a:prstGeom prst="rect">
            <a:avLst/>
          </a:prstGeom>
          <a:noFill/>
        </p:spPr>
        <p:txBody>
          <a:bodyPr wrap="square" rtlCol="0">
            <a:spAutoFit/>
          </a:bodyPr>
          <a:lstStyle/>
          <a:p>
            <a:pPr algn="just"/>
            <a:r>
              <a:rPr lang="en-US" sz="1600" dirty="0">
                <a:latin typeface="Poppins" panose="00000500000000000000" pitchFamily="2" charset="0"/>
                <a:cs typeface="Poppins" panose="00000500000000000000" pitchFamily="2" charset="0"/>
              </a:rPr>
              <a:t>Mohawk received a preliminary PHS tolerance FNI rating of 5p, which is the same as Illabo</a:t>
            </a:r>
          </a:p>
          <a:p>
            <a:pPr algn="just"/>
            <a:endParaRPr lang="en-US" sz="1600" dirty="0">
              <a:latin typeface="Poppins" panose="00000500000000000000" pitchFamily="2" charset="0"/>
              <a:cs typeface="Poppins" panose="00000500000000000000" pitchFamily="2" charset="0"/>
            </a:endParaRPr>
          </a:p>
          <a:p>
            <a:pPr algn="just"/>
            <a:r>
              <a:rPr lang="en-US" sz="1600" dirty="0">
                <a:latin typeface="Poppins" panose="00000500000000000000" pitchFamily="2" charset="0"/>
                <a:cs typeface="Poppins" panose="00000500000000000000" pitchFamily="2" charset="0"/>
              </a:rPr>
              <a:t>The bench mark for PHS tolerance is DS Pascal (7)</a:t>
            </a:r>
          </a:p>
          <a:p>
            <a:pPr algn="just"/>
            <a:endParaRPr lang="en-US" sz="1600" dirty="0">
              <a:latin typeface="Poppins" panose="00000500000000000000" pitchFamily="2" charset="0"/>
              <a:cs typeface="Poppins" panose="00000500000000000000" pitchFamily="2" charset="0"/>
            </a:endParaRPr>
          </a:p>
          <a:p>
            <a:pPr algn="just"/>
            <a:r>
              <a:rPr lang="en-US" sz="1600" dirty="0">
                <a:latin typeface="Poppins" panose="00000500000000000000" pitchFamily="2" charset="0"/>
                <a:cs typeface="Poppins" panose="00000500000000000000" pitchFamily="2" charset="0"/>
              </a:rPr>
              <a:t>Mohawk has a solid and dependable grain receivals package combined with good PHS tolerance, fitting for the longer season target environments</a:t>
            </a:r>
          </a:p>
        </p:txBody>
      </p:sp>
    </p:spTree>
    <p:extLst>
      <p:ext uri="{BB962C8B-B14F-4D97-AF65-F5344CB8AC3E}">
        <p14:creationId xmlns:p14="http://schemas.microsoft.com/office/powerpoint/2010/main" val="187345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FA85AA-1116-F483-29A1-B2B1D96D8F21}"/>
              </a:ext>
            </a:extLst>
          </p:cNvPr>
          <p:cNvPicPr>
            <a:picLocks noChangeAspect="1"/>
          </p:cNvPicPr>
          <p:nvPr/>
        </p:nvPicPr>
        <p:blipFill>
          <a:blip r:embed="rId2"/>
          <a:srcRect/>
          <a:stretch/>
        </p:blipFill>
        <p:spPr>
          <a:xfrm>
            <a:off x="10151389" y="275045"/>
            <a:ext cx="1571420" cy="732686"/>
          </a:xfrm>
          <a:prstGeom prst="rect">
            <a:avLst/>
          </a:prstGeom>
        </p:spPr>
      </p:pic>
      <p:sp>
        <p:nvSpPr>
          <p:cNvPr id="4" name="TextBox 3">
            <a:extLst>
              <a:ext uri="{FF2B5EF4-FFF2-40B4-BE49-F238E27FC236}">
                <a16:creationId xmlns:a16="http://schemas.microsoft.com/office/drawing/2014/main" id="{1946BC9F-600D-3F54-85AA-10957AF3CC36}"/>
              </a:ext>
            </a:extLst>
          </p:cNvPr>
          <p:cNvSpPr txBox="1"/>
          <p:nvPr/>
        </p:nvSpPr>
        <p:spPr>
          <a:xfrm>
            <a:off x="416319" y="383533"/>
            <a:ext cx="6257927" cy="807913"/>
          </a:xfrm>
          <a:prstGeom prst="rect">
            <a:avLst/>
          </a:prstGeom>
          <a:noFill/>
        </p:spPr>
        <p:txBody>
          <a:bodyPr wrap="square" rtlCol="0">
            <a:spAutoFit/>
          </a:bodyPr>
          <a:lstStyle/>
          <a:p>
            <a:pPr algn="l"/>
            <a:r>
              <a:rPr lang="en-AU" sz="1800" b="0" i="0" dirty="0">
                <a:solidFill>
                  <a:schemeClr val="bg1"/>
                </a:solidFill>
                <a:effectLst/>
                <a:latin typeface="Poppins Light" pitchFamily="2" charset="77"/>
                <a:cs typeface="Poppins Light" pitchFamily="2" charset="77"/>
              </a:rPr>
              <a:t>New Release</a:t>
            </a:r>
            <a:br>
              <a:rPr lang="en-AU" sz="1800" dirty="0">
                <a:solidFill>
                  <a:schemeClr val="bg1"/>
                </a:solidFill>
                <a:effectLst/>
                <a:latin typeface="Poppins" pitchFamily="2" charset="77"/>
                <a:cs typeface="Poppins" pitchFamily="2" charset="77"/>
              </a:rPr>
            </a:br>
            <a:r>
              <a:rPr lang="en-AU" sz="1800" b="1" i="0" dirty="0">
                <a:solidFill>
                  <a:schemeClr val="bg1"/>
                </a:solidFill>
                <a:effectLst/>
                <a:latin typeface="Poppins" pitchFamily="2" charset="77"/>
                <a:cs typeface="Poppins" pitchFamily="2" charset="77"/>
              </a:rPr>
              <a:t>2023</a:t>
            </a:r>
          </a:p>
          <a:p>
            <a:pPr algn="ctr"/>
            <a:endParaRPr lang="en-US" sz="1050" b="0" i="0" dirty="0">
              <a:latin typeface="Poppins Light" pitchFamily="2" charset="77"/>
              <a:cs typeface="Poppins Light" pitchFamily="2" charset="77"/>
            </a:endParaRPr>
          </a:p>
        </p:txBody>
      </p:sp>
      <p:pic>
        <p:nvPicPr>
          <p:cNvPr id="5" name="Picture 4" descr="A black background with white text&#10;&#10;Description automatically generated">
            <a:extLst>
              <a:ext uri="{FF2B5EF4-FFF2-40B4-BE49-F238E27FC236}">
                <a16:creationId xmlns:a16="http://schemas.microsoft.com/office/drawing/2014/main" id="{4325F639-C735-785E-FA7B-859E452C09D5}"/>
              </a:ext>
            </a:extLst>
          </p:cNvPr>
          <p:cNvPicPr>
            <a:picLocks noChangeAspect="1"/>
          </p:cNvPicPr>
          <p:nvPr/>
        </p:nvPicPr>
        <p:blipFill>
          <a:blip r:embed="rId3"/>
          <a:stretch>
            <a:fillRect/>
          </a:stretch>
        </p:blipFill>
        <p:spPr>
          <a:xfrm>
            <a:off x="0" y="1705225"/>
            <a:ext cx="5865055" cy="2475161"/>
          </a:xfrm>
          <a:prstGeom prst="rect">
            <a:avLst/>
          </a:prstGeom>
        </p:spPr>
      </p:pic>
      <p:sp>
        <p:nvSpPr>
          <p:cNvPr id="6" name="TextBox 5">
            <a:extLst>
              <a:ext uri="{FF2B5EF4-FFF2-40B4-BE49-F238E27FC236}">
                <a16:creationId xmlns:a16="http://schemas.microsoft.com/office/drawing/2014/main" id="{810B9844-EEE3-F381-EE2C-88418D880DE1}"/>
              </a:ext>
            </a:extLst>
          </p:cNvPr>
          <p:cNvSpPr txBox="1"/>
          <p:nvPr/>
        </p:nvSpPr>
        <p:spPr>
          <a:xfrm>
            <a:off x="5865054" y="1652374"/>
            <a:ext cx="5784807" cy="3023905"/>
          </a:xfrm>
          <a:prstGeom prst="rect">
            <a:avLst/>
          </a:prstGeom>
          <a:noFill/>
        </p:spPr>
        <p:txBody>
          <a:bodyPr wrap="square" rtlCol="0">
            <a:spAutoFit/>
          </a:bodyPr>
          <a:lstStyle/>
          <a:p>
            <a:pPr algn="l"/>
            <a:r>
              <a:rPr lang="en-AU" sz="1200" b="0" i="0" dirty="0" err="1">
                <a:solidFill>
                  <a:schemeClr val="bg1"/>
                </a:solidFill>
                <a:effectLst/>
                <a:latin typeface="Poppins Light" pitchFamily="2" charset="77"/>
                <a:cs typeface="Poppins Light" pitchFamily="2" charset="77"/>
              </a:rPr>
              <a:t>LongReach</a:t>
            </a:r>
            <a:r>
              <a:rPr lang="en-AU" sz="1200" b="0" i="0" dirty="0">
                <a:solidFill>
                  <a:schemeClr val="bg1"/>
                </a:solidFill>
                <a:effectLst/>
                <a:latin typeface="Poppins Light" pitchFamily="2" charset="77"/>
                <a:cs typeface="Poppins Light" pitchFamily="2" charset="77"/>
              </a:rPr>
              <a:t> </a:t>
            </a:r>
            <a:r>
              <a:rPr lang="en-AU" sz="1200" b="0" i="0" dirty="0" err="1">
                <a:solidFill>
                  <a:schemeClr val="bg1"/>
                </a:solidFill>
                <a:effectLst/>
                <a:latin typeface="Poppins Light" pitchFamily="2" charset="77"/>
                <a:cs typeface="Poppins Light" pitchFamily="2" charset="77"/>
              </a:rPr>
              <a:t>Mowhawk</a:t>
            </a:r>
            <a:r>
              <a:rPr lang="en-AU" sz="1200" b="0" i="0" dirty="0">
                <a:solidFill>
                  <a:schemeClr val="bg1"/>
                </a:solidFill>
                <a:effectLst/>
                <a:latin typeface="Poppins Light" pitchFamily="2" charset="77"/>
                <a:cs typeface="Poppins Light" pitchFamily="2" charset="77"/>
              </a:rPr>
              <a:t> is a NEW and exciting WA bred alternative to Illabo.</a:t>
            </a:r>
            <a:br>
              <a:rPr lang="en-AU" sz="1200" b="0" i="0" dirty="0">
                <a:solidFill>
                  <a:schemeClr val="bg1"/>
                </a:solidFill>
                <a:effectLst/>
                <a:latin typeface="Poppins Light" pitchFamily="2" charset="77"/>
                <a:cs typeface="Poppins Light" pitchFamily="2" charset="77"/>
              </a:rPr>
            </a:br>
            <a:endParaRPr lang="en-AU" sz="1200" b="0" i="0" dirty="0">
              <a:solidFill>
                <a:schemeClr val="bg1"/>
              </a:solidFill>
              <a:effectLst/>
              <a:latin typeface="Poppins Light" pitchFamily="2" charset="77"/>
              <a:cs typeface="Poppins Light" pitchFamily="2" charset="77"/>
            </a:endParaRPr>
          </a:p>
          <a:p>
            <a:pPr algn="l"/>
            <a:r>
              <a:rPr lang="en-AU" sz="1200" b="0" i="0" dirty="0">
                <a:solidFill>
                  <a:schemeClr val="bg1"/>
                </a:solidFill>
                <a:effectLst/>
                <a:latin typeface="Poppins Light" pitchFamily="2" charset="77"/>
                <a:cs typeface="Poppins Light" pitchFamily="2" charset="77"/>
              </a:rPr>
              <a:t>A high yielding well adapted AH “Quick Winter” wheat for WA available for 2023 planting.</a:t>
            </a:r>
            <a:br>
              <a:rPr lang="en-AU" sz="1200" b="0" i="0" dirty="0">
                <a:solidFill>
                  <a:schemeClr val="bg1"/>
                </a:solidFill>
                <a:effectLst/>
                <a:latin typeface="Poppins Light" pitchFamily="2" charset="77"/>
                <a:cs typeface="Poppins Light" pitchFamily="2" charset="77"/>
              </a:rPr>
            </a:br>
            <a:endParaRPr lang="en-AU" sz="1200" b="0" i="0" dirty="0">
              <a:solidFill>
                <a:schemeClr val="bg1"/>
              </a:solidFill>
              <a:effectLst/>
              <a:latin typeface="Poppins Light" pitchFamily="2" charset="77"/>
              <a:cs typeface="Poppins Light" pitchFamily="2" charset="77"/>
            </a:endParaRPr>
          </a:p>
          <a:p>
            <a:pPr algn="l"/>
            <a:r>
              <a:rPr lang="en-AU" sz="1200" b="0" i="0" dirty="0">
                <a:solidFill>
                  <a:schemeClr val="bg1"/>
                </a:solidFill>
                <a:effectLst/>
                <a:latin typeface="Poppins Light" pitchFamily="2" charset="77"/>
                <a:cs typeface="Poppins Light" pitchFamily="2" charset="77"/>
              </a:rPr>
              <a:t>For seed associates:</a:t>
            </a:r>
          </a:p>
          <a:p>
            <a:pPr algn="l"/>
            <a:endParaRPr lang="en-AU" sz="1200" b="0" i="0" dirty="0">
              <a:solidFill>
                <a:schemeClr val="bg1"/>
              </a:solidFill>
              <a:effectLst/>
              <a:latin typeface="Poppins Light" pitchFamily="2" charset="77"/>
              <a:cs typeface="Poppins Light" pitchFamily="2" charset="77"/>
            </a:endParaRPr>
          </a:p>
          <a:p>
            <a:pPr algn="l"/>
            <a:r>
              <a:rPr lang="en-AU" sz="1200" b="0" i="0" dirty="0">
                <a:solidFill>
                  <a:schemeClr val="bg1"/>
                </a:solidFill>
                <a:effectLst/>
                <a:latin typeface="Poppins Light" pitchFamily="2" charset="77"/>
                <a:cs typeface="Poppins Light" pitchFamily="2" charset="77"/>
              </a:rPr>
              <a:t>Bill Sharp, </a:t>
            </a:r>
            <a:r>
              <a:rPr lang="en-AU" sz="1200" b="0" i="0" dirty="0" err="1">
                <a:solidFill>
                  <a:schemeClr val="bg1"/>
                </a:solidFill>
                <a:effectLst/>
                <a:latin typeface="Poppins Light" pitchFamily="2" charset="77"/>
                <a:cs typeface="Poppins Light" pitchFamily="2" charset="77"/>
              </a:rPr>
              <a:t>Multiseed</a:t>
            </a:r>
            <a:r>
              <a:rPr lang="en-AU" sz="1200" b="0" i="0" dirty="0">
                <a:solidFill>
                  <a:schemeClr val="bg1"/>
                </a:solidFill>
                <a:effectLst/>
                <a:latin typeface="Poppins Light" pitchFamily="2" charset="77"/>
                <a:cs typeface="Poppins Light" pitchFamily="2" charset="77"/>
              </a:rPr>
              <a:t> Productions</a:t>
            </a:r>
            <a:br>
              <a:rPr lang="en-AU" sz="1200" b="0" i="0" dirty="0">
                <a:solidFill>
                  <a:schemeClr val="bg1"/>
                </a:solidFill>
                <a:effectLst/>
                <a:latin typeface="Poppins Light" pitchFamily="2" charset="77"/>
                <a:cs typeface="Poppins Light" pitchFamily="2" charset="77"/>
              </a:rPr>
            </a:br>
            <a:r>
              <a:rPr lang="en-AU" sz="1200" b="0" i="0" dirty="0">
                <a:solidFill>
                  <a:schemeClr val="bg1"/>
                </a:solidFill>
                <a:effectLst/>
                <a:latin typeface="Poppins Light" pitchFamily="2" charset="77"/>
                <a:cs typeface="Poppins Light" pitchFamily="2" charset="77"/>
              </a:rPr>
              <a:t>Email: </a:t>
            </a:r>
            <a:r>
              <a:rPr lang="en-AU" sz="1200" b="0" i="0" dirty="0">
                <a:solidFill>
                  <a:schemeClr val="bg1"/>
                </a:solidFill>
                <a:effectLst/>
                <a:latin typeface="Poppins Light" pitchFamily="2" charset="77"/>
                <a:cs typeface="Poppins Light" pitchFamily="2" charset="77"/>
                <a:hlinkClick r:id="rId4"/>
              </a:rPr>
              <a:t>multiseed@westnet.com.au</a:t>
            </a:r>
            <a:r>
              <a:rPr lang="en-AU" sz="1200" b="0" i="0" dirty="0">
                <a:solidFill>
                  <a:schemeClr val="bg1"/>
                </a:solidFill>
                <a:effectLst/>
                <a:latin typeface="Poppins Light" pitchFamily="2" charset="77"/>
                <a:cs typeface="Poppins Light" pitchFamily="2" charset="77"/>
              </a:rPr>
              <a:t> Mob: 0428 711 375</a:t>
            </a:r>
          </a:p>
          <a:p>
            <a:pPr algn="l"/>
            <a:endParaRPr lang="en-AU" sz="1200" b="0" i="0" dirty="0">
              <a:solidFill>
                <a:schemeClr val="bg1"/>
              </a:solidFill>
              <a:effectLst/>
              <a:latin typeface="Poppins Light" pitchFamily="2" charset="77"/>
              <a:cs typeface="Poppins Light" pitchFamily="2" charset="77"/>
            </a:endParaRPr>
          </a:p>
          <a:p>
            <a:pPr algn="l"/>
            <a:r>
              <a:rPr lang="en-AU" sz="1200" b="0" i="0" dirty="0">
                <a:solidFill>
                  <a:schemeClr val="bg1"/>
                </a:solidFill>
                <a:effectLst/>
                <a:latin typeface="Poppins Light" pitchFamily="2" charset="77"/>
                <a:cs typeface="Poppins Light" pitchFamily="2" charset="77"/>
              </a:rPr>
              <a:t>Shane Starling, EDSCO (Eastern Districts Seed Cleaning Co)</a:t>
            </a:r>
          </a:p>
          <a:p>
            <a:pPr algn="l"/>
            <a:r>
              <a:rPr lang="en-AU" sz="1200" b="0" i="0" dirty="0">
                <a:solidFill>
                  <a:schemeClr val="bg1"/>
                </a:solidFill>
                <a:effectLst/>
                <a:latin typeface="Poppins Light" pitchFamily="2" charset="77"/>
                <a:cs typeface="Poppins Light" pitchFamily="2" charset="77"/>
              </a:rPr>
              <a:t>Email: </a:t>
            </a:r>
            <a:r>
              <a:rPr lang="en-AU" sz="1200" b="0" i="0" dirty="0">
                <a:solidFill>
                  <a:schemeClr val="bg1"/>
                </a:solidFill>
                <a:effectLst/>
                <a:latin typeface="Poppins Light" pitchFamily="2" charset="77"/>
                <a:cs typeface="Poppins Light" pitchFamily="2" charset="77"/>
                <a:hlinkClick r:id="rId5"/>
              </a:rPr>
              <a:t>edsco@wn.com.au</a:t>
            </a:r>
            <a:r>
              <a:rPr lang="en-AU" sz="1200" b="0" i="0" dirty="0">
                <a:solidFill>
                  <a:schemeClr val="bg1"/>
                </a:solidFill>
                <a:effectLst/>
                <a:latin typeface="Poppins Light" pitchFamily="2" charset="77"/>
                <a:cs typeface="Poppins Light" pitchFamily="2" charset="77"/>
              </a:rPr>
              <a:t> Ph: 08 9045 4539</a:t>
            </a:r>
          </a:p>
          <a:p>
            <a:pPr algn="l"/>
            <a:endParaRPr lang="en-AU" sz="1200" b="0" i="0" dirty="0">
              <a:solidFill>
                <a:schemeClr val="bg1"/>
              </a:solidFill>
              <a:effectLst/>
              <a:latin typeface="Poppins Light" pitchFamily="2" charset="77"/>
              <a:cs typeface="Poppins Light" pitchFamily="2" charset="77"/>
            </a:endParaRPr>
          </a:p>
          <a:p>
            <a:pPr algn="l"/>
            <a:r>
              <a:rPr lang="en-AU" sz="1200" b="0" i="0" dirty="0">
                <a:solidFill>
                  <a:schemeClr val="bg1"/>
                </a:solidFill>
                <a:effectLst/>
                <a:latin typeface="Poppins Light" pitchFamily="2" charset="77"/>
                <a:cs typeface="Poppins Light" pitchFamily="2" charset="77"/>
              </a:rPr>
              <a:t>Chris Martin, Australian Seed and Grain P/L</a:t>
            </a:r>
          </a:p>
          <a:p>
            <a:pPr algn="l"/>
            <a:r>
              <a:rPr lang="en-AU" sz="1200" b="0" i="0" dirty="0">
                <a:solidFill>
                  <a:schemeClr val="bg1"/>
                </a:solidFill>
                <a:effectLst/>
                <a:latin typeface="Poppins Light" pitchFamily="2" charset="77"/>
                <a:cs typeface="Poppins Light" pitchFamily="2" charset="77"/>
              </a:rPr>
              <a:t>Email: </a:t>
            </a:r>
            <a:r>
              <a:rPr lang="en-AU" sz="1200" b="0" i="0" dirty="0">
                <a:solidFill>
                  <a:schemeClr val="bg1"/>
                </a:solidFill>
                <a:effectLst/>
                <a:latin typeface="Poppins Light" pitchFamily="2" charset="77"/>
                <a:cs typeface="Poppins Light" pitchFamily="2" charset="77"/>
                <a:hlinkClick r:id="rId6"/>
              </a:rPr>
              <a:t>sales@austseedgrain.com.au</a:t>
            </a:r>
            <a:r>
              <a:rPr lang="en-AU" sz="1200" b="0" i="0" dirty="0">
                <a:solidFill>
                  <a:schemeClr val="bg1"/>
                </a:solidFill>
                <a:effectLst/>
                <a:latin typeface="Poppins Light" pitchFamily="2" charset="77"/>
                <a:cs typeface="Poppins Light" pitchFamily="2" charset="77"/>
              </a:rPr>
              <a:t> Ph: 08 9651 1079</a:t>
            </a:r>
          </a:p>
          <a:p>
            <a:pPr algn="l"/>
            <a:endParaRPr lang="en-US" sz="1050" b="0" i="0" dirty="0">
              <a:latin typeface="Poppins Light" pitchFamily="2" charset="77"/>
              <a:cs typeface="Poppins Light" pitchFamily="2" charset="77"/>
            </a:endParaRPr>
          </a:p>
        </p:txBody>
      </p:sp>
    </p:spTree>
    <p:extLst>
      <p:ext uri="{BB962C8B-B14F-4D97-AF65-F5344CB8AC3E}">
        <p14:creationId xmlns:p14="http://schemas.microsoft.com/office/powerpoint/2010/main" val="327060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Overview</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53692" y="1234440"/>
            <a:ext cx="7031990" cy="4351338"/>
          </a:xfrm>
        </p:spPr>
        <p:txBody>
          <a:bodyPr>
            <a:normAutofit/>
          </a:bodyPr>
          <a:lstStyle/>
          <a:p>
            <a:pPr>
              <a:lnSpc>
                <a:spcPct val="100000"/>
              </a:lnSpc>
            </a:pPr>
            <a:r>
              <a:rPr lang="en-US" sz="1400" dirty="0" err="1"/>
              <a:t>LongReach</a:t>
            </a:r>
            <a:r>
              <a:rPr lang="en-US" sz="1400" dirty="0"/>
              <a:t> </a:t>
            </a:r>
            <a:r>
              <a:rPr lang="en-US" sz="1400" dirty="0" err="1"/>
              <a:t>Mowhawk</a:t>
            </a:r>
            <a:r>
              <a:rPr lang="en-US" sz="1400" dirty="0"/>
              <a:t> (LPB19-14343) WA bred and selected, is a NEW Quick Winter variety with similar growth habit and maturity to Longsword</a:t>
            </a:r>
          </a:p>
          <a:p>
            <a:pPr>
              <a:lnSpc>
                <a:spcPct val="100000"/>
              </a:lnSpc>
            </a:pPr>
            <a:r>
              <a:rPr lang="en-US" sz="1400" dirty="0" err="1"/>
              <a:t>Mowhawk</a:t>
            </a:r>
            <a:r>
              <a:rPr lang="en-US" sz="1400" dirty="0"/>
              <a:t> has an AH final classification (received March 2023) in the Western zone.</a:t>
            </a:r>
          </a:p>
          <a:p>
            <a:pPr>
              <a:lnSpc>
                <a:spcPct val="100000"/>
              </a:lnSpc>
            </a:pPr>
            <a:r>
              <a:rPr lang="en-US" sz="1400" dirty="0" err="1"/>
              <a:t>Mowhawk</a:t>
            </a:r>
            <a:r>
              <a:rPr lang="en-US" sz="1400" dirty="0"/>
              <a:t> has broad general adaption and is ideally suited to higher production areas and early-break scenarios.</a:t>
            </a:r>
          </a:p>
          <a:p>
            <a:pPr>
              <a:lnSpc>
                <a:spcPct val="100000"/>
              </a:lnSpc>
            </a:pPr>
            <a:r>
              <a:rPr lang="en-US" sz="1400" dirty="0" err="1"/>
              <a:t>Mowhawk</a:t>
            </a:r>
            <a:r>
              <a:rPr lang="en-US" sz="1400" dirty="0"/>
              <a:t> is 3-5 days quicker to heading and 10-15% higher yielding than the current benchmark winter variety, </a:t>
            </a:r>
            <a:r>
              <a:rPr lang="en-US" sz="1400" dirty="0" err="1"/>
              <a:t>Illabo</a:t>
            </a:r>
            <a:r>
              <a:rPr lang="en-US" sz="1400" dirty="0"/>
              <a:t>.</a:t>
            </a:r>
          </a:p>
          <a:p>
            <a:pPr>
              <a:lnSpc>
                <a:spcPct val="100000"/>
              </a:lnSpc>
            </a:pPr>
            <a:r>
              <a:rPr lang="en-US" sz="1400" dirty="0"/>
              <a:t>It has a sowing window from late March through to late April (optimal  sowing date, before Anzac day), the the Medium-High rainfall areas of WA.</a:t>
            </a:r>
          </a:p>
          <a:p>
            <a:pPr>
              <a:lnSpc>
                <a:spcPct val="100000"/>
              </a:lnSpc>
            </a:pPr>
            <a:r>
              <a:rPr lang="en-US" sz="1400" dirty="0" err="1"/>
              <a:t>Mowhawk</a:t>
            </a:r>
            <a:r>
              <a:rPr lang="en-US" sz="1400" dirty="0"/>
              <a:t> has an excellent all-round disease package</a:t>
            </a:r>
          </a:p>
          <a:p>
            <a:pPr>
              <a:lnSpc>
                <a:spcPct val="100000"/>
              </a:lnSpc>
            </a:pPr>
            <a:r>
              <a:rPr lang="en-US" sz="1400" dirty="0" err="1"/>
              <a:t>Mowhawk</a:t>
            </a:r>
            <a:r>
              <a:rPr lang="en-US" sz="1400" dirty="0"/>
              <a:t> </a:t>
            </a:r>
            <a:r>
              <a:rPr lang="en-US" sz="1400" dirty="0" err="1"/>
              <a:t>ia</a:t>
            </a:r>
            <a:r>
              <a:rPr lang="en-US" sz="1400" dirty="0"/>
              <a:t> a potential dual-purpose wheat, showing a useful grazing habit and good yield recovery in initial studies.</a:t>
            </a:r>
          </a:p>
          <a:p>
            <a:pPr>
              <a:lnSpc>
                <a:spcPct val="100000"/>
              </a:lnSpc>
            </a:pPr>
            <a:endParaRPr lang="en-US" sz="1400" dirty="0"/>
          </a:p>
        </p:txBody>
      </p:sp>
      <p:graphicFrame>
        <p:nvGraphicFramePr>
          <p:cNvPr id="5" name="Table 12">
            <a:extLst>
              <a:ext uri="{FF2B5EF4-FFF2-40B4-BE49-F238E27FC236}">
                <a16:creationId xmlns:a16="http://schemas.microsoft.com/office/drawing/2014/main" id="{A78EA92F-9A79-E0AE-7E7A-938C69BAF411}"/>
              </a:ext>
            </a:extLst>
          </p:cNvPr>
          <p:cNvGraphicFramePr>
            <a:graphicFrameLocks noGrp="1"/>
          </p:cNvGraphicFramePr>
          <p:nvPr>
            <p:extLst>
              <p:ext uri="{D42A27DB-BD31-4B8C-83A1-F6EECF244321}">
                <p14:modId xmlns:p14="http://schemas.microsoft.com/office/powerpoint/2010/main" val="643454223"/>
              </p:ext>
            </p:extLst>
          </p:nvPr>
        </p:nvGraphicFramePr>
        <p:xfrm>
          <a:off x="7916779" y="1234440"/>
          <a:ext cx="3981742" cy="4472416"/>
        </p:xfrm>
        <a:graphic>
          <a:graphicData uri="http://schemas.openxmlformats.org/drawingml/2006/table">
            <a:tbl>
              <a:tblPr firstRow="1" bandRow="1">
                <a:tableStyleId>{073A0DAA-6AF3-43AB-8588-CEC1D06C72B9}</a:tableStyleId>
              </a:tblPr>
              <a:tblGrid>
                <a:gridCol w="2118043">
                  <a:extLst>
                    <a:ext uri="{9D8B030D-6E8A-4147-A177-3AD203B41FA5}">
                      <a16:colId xmlns:a16="http://schemas.microsoft.com/office/drawing/2014/main" val="3737906505"/>
                    </a:ext>
                  </a:extLst>
                </a:gridCol>
                <a:gridCol w="1863699">
                  <a:extLst>
                    <a:ext uri="{9D8B030D-6E8A-4147-A177-3AD203B41FA5}">
                      <a16:colId xmlns:a16="http://schemas.microsoft.com/office/drawing/2014/main" val="2870463792"/>
                    </a:ext>
                  </a:extLst>
                </a:gridCol>
              </a:tblGrid>
              <a:tr h="344032">
                <a:tc>
                  <a:txBody>
                    <a:bodyPr/>
                    <a:lstStyle/>
                    <a:p>
                      <a:r>
                        <a:rPr lang="en-US" sz="1100" b="1" dirty="0">
                          <a:latin typeface="Poppins" panose="00000500000000000000" pitchFamily="2" charset="0"/>
                          <a:cs typeface="Poppins" panose="00000500000000000000" pitchFamily="2" charset="0"/>
                        </a:rPr>
                        <a:t>Attribute</a:t>
                      </a:r>
                      <a:endParaRPr lang="en-US" sz="1100" b="1" i="0" dirty="0">
                        <a:latin typeface="Poppins" panose="00000500000000000000" pitchFamily="2" charset="0"/>
                        <a:cs typeface="Poppins" panose="00000500000000000000" pitchFamily="2" charset="0"/>
                      </a:endParaRPr>
                    </a:p>
                  </a:txBody>
                  <a:tcPr anchor="ctr"/>
                </a:tc>
                <a:tc>
                  <a:txBody>
                    <a:bodyPr/>
                    <a:lstStyle/>
                    <a:p>
                      <a:r>
                        <a:rPr lang="en-US" sz="1100" b="1" dirty="0">
                          <a:latin typeface="Poppins" panose="00000500000000000000" pitchFamily="2" charset="0"/>
                          <a:cs typeface="Poppins" panose="00000500000000000000" pitchFamily="2" charset="0"/>
                        </a:rPr>
                        <a:t>Rating</a:t>
                      </a:r>
                      <a:endParaRPr lang="en-US" sz="1100" b="1" i="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3452242315"/>
                  </a:ext>
                </a:extLst>
              </a:tr>
              <a:tr h="344032">
                <a:tc>
                  <a:txBody>
                    <a:bodyPr/>
                    <a:lstStyle/>
                    <a:p>
                      <a:r>
                        <a:rPr lang="en-US" sz="1100" dirty="0">
                          <a:latin typeface="Poppins" panose="00000500000000000000" pitchFamily="2" charset="0"/>
                          <a:cs typeface="Poppins" panose="00000500000000000000" pitchFamily="2" charset="0"/>
                        </a:rPr>
                        <a:t>Stem Rust (Sr)</a:t>
                      </a:r>
                    </a:p>
                  </a:txBody>
                  <a:tcPr anchor="ctr"/>
                </a:tc>
                <a:tc>
                  <a:txBody>
                    <a:bodyPr/>
                    <a:lstStyle/>
                    <a:p>
                      <a:r>
                        <a:rPr lang="en-US" sz="1100" dirty="0" err="1">
                          <a:latin typeface="Poppins" panose="00000500000000000000" pitchFamily="2" charset="0"/>
                          <a:cs typeface="Poppins" panose="00000500000000000000" pitchFamily="2" charset="0"/>
                        </a:rPr>
                        <a:t>RMRp</a:t>
                      </a:r>
                      <a:endParaRPr lang="en-US" sz="11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1680491335"/>
                  </a:ext>
                </a:extLst>
              </a:tr>
              <a:tr h="344032">
                <a:tc>
                  <a:txBody>
                    <a:bodyPr/>
                    <a:lstStyle/>
                    <a:p>
                      <a:r>
                        <a:rPr lang="en-US" sz="1100" dirty="0">
                          <a:latin typeface="Poppins" panose="00000500000000000000" pitchFamily="2" charset="0"/>
                          <a:cs typeface="Poppins" panose="00000500000000000000" pitchFamily="2" charset="0"/>
                        </a:rPr>
                        <a:t>Leaf Rust (Lr)</a:t>
                      </a:r>
                    </a:p>
                  </a:txBody>
                  <a:tcPr anchor="ctr"/>
                </a:tc>
                <a:tc>
                  <a:txBody>
                    <a:bodyPr/>
                    <a:lstStyle/>
                    <a:p>
                      <a:r>
                        <a:rPr lang="en-US" sz="1100" dirty="0" err="1">
                          <a:latin typeface="Poppins" panose="00000500000000000000" pitchFamily="2" charset="0"/>
                          <a:cs typeface="Poppins" panose="00000500000000000000" pitchFamily="2" charset="0"/>
                        </a:rPr>
                        <a:t>MRp</a:t>
                      </a:r>
                      <a:endParaRPr lang="en-US" sz="11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51614251"/>
                  </a:ext>
                </a:extLst>
              </a:tr>
              <a:tr h="344032">
                <a:tc>
                  <a:txBody>
                    <a:bodyPr/>
                    <a:lstStyle/>
                    <a:p>
                      <a:r>
                        <a:rPr lang="en-US" sz="1100" dirty="0">
                          <a:latin typeface="Poppins" panose="00000500000000000000" pitchFamily="2" charset="0"/>
                          <a:cs typeface="Poppins" panose="00000500000000000000" pitchFamily="2" charset="0"/>
                        </a:rPr>
                        <a:t>Stripe Rust (</a:t>
                      </a:r>
                      <a:r>
                        <a:rPr lang="en-US" sz="1100" dirty="0" err="1">
                          <a:latin typeface="Poppins" panose="00000500000000000000" pitchFamily="2" charset="0"/>
                          <a:cs typeface="Poppins" panose="00000500000000000000" pitchFamily="2" charset="0"/>
                        </a:rPr>
                        <a:t>Yr</a:t>
                      </a:r>
                      <a:r>
                        <a:rPr lang="en-US" sz="1100" dirty="0">
                          <a:latin typeface="Poppins" panose="00000500000000000000" pitchFamily="2" charset="0"/>
                          <a:cs typeface="Poppins" panose="00000500000000000000" pitchFamily="2" charset="0"/>
                        </a:rPr>
                        <a:t>)</a:t>
                      </a:r>
                    </a:p>
                  </a:txBody>
                  <a:tcPr anchor="ctr"/>
                </a:tc>
                <a:tc>
                  <a:txBody>
                    <a:bodyPr/>
                    <a:lstStyle/>
                    <a:p>
                      <a:r>
                        <a:rPr lang="en-US" sz="1100" dirty="0" err="1">
                          <a:latin typeface="Poppins" panose="00000500000000000000" pitchFamily="2" charset="0"/>
                          <a:cs typeface="Poppins" panose="00000500000000000000" pitchFamily="2" charset="0"/>
                        </a:rPr>
                        <a:t>RMRp</a:t>
                      </a:r>
                      <a:r>
                        <a:rPr lang="en-US" sz="1100" baseline="30000" dirty="0" err="1">
                          <a:latin typeface="Poppins" panose="00000500000000000000" pitchFamily="2" charset="0"/>
                          <a:cs typeface="Poppins" panose="00000500000000000000" pitchFamily="2" charset="0"/>
                        </a:rPr>
                        <a:t>WA</a:t>
                      </a:r>
                      <a:endParaRPr lang="en-US" sz="1100" baseline="300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4046930018"/>
                  </a:ext>
                </a:extLst>
              </a:tr>
              <a:tr h="344032">
                <a:tc>
                  <a:txBody>
                    <a:bodyPr/>
                    <a:lstStyle/>
                    <a:p>
                      <a:r>
                        <a:rPr lang="en-US" sz="1100" dirty="0">
                          <a:latin typeface="Poppins" panose="00000500000000000000" pitchFamily="2" charset="0"/>
                          <a:cs typeface="Poppins" panose="00000500000000000000" pitchFamily="2" charset="0"/>
                        </a:rPr>
                        <a:t>Yellow Spot (</a:t>
                      </a:r>
                      <a:r>
                        <a:rPr lang="en-US" sz="1100" dirty="0" err="1">
                          <a:latin typeface="Poppins" panose="00000500000000000000" pitchFamily="2" charset="0"/>
                          <a:cs typeface="Poppins" panose="00000500000000000000" pitchFamily="2" charset="0"/>
                        </a:rPr>
                        <a:t>Yls</a:t>
                      </a:r>
                      <a:r>
                        <a:rPr lang="en-US" sz="1100" dirty="0">
                          <a:latin typeface="Poppins" panose="00000500000000000000" pitchFamily="2" charset="0"/>
                          <a:cs typeface="Poppins" panose="00000500000000000000" pitchFamily="2" charset="0"/>
                        </a:rPr>
                        <a:t>)</a:t>
                      </a:r>
                    </a:p>
                  </a:txBody>
                  <a:tcPr anchor="ctr"/>
                </a:tc>
                <a:tc>
                  <a:txBody>
                    <a:bodyPr/>
                    <a:lstStyle/>
                    <a:p>
                      <a:r>
                        <a:rPr lang="en-US" sz="1100" dirty="0" err="1">
                          <a:latin typeface="Poppins" panose="00000500000000000000" pitchFamily="2" charset="0"/>
                          <a:cs typeface="Poppins" panose="00000500000000000000" pitchFamily="2" charset="0"/>
                        </a:rPr>
                        <a:t>MRMSp</a:t>
                      </a:r>
                      <a:endParaRPr lang="en-US" sz="11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489870879"/>
                  </a:ext>
                </a:extLst>
              </a:tr>
              <a:tr h="344032">
                <a:tc>
                  <a:txBody>
                    <a:bodyPr/>
                    <a:lstStyle/>
                    <a:p>
                      <a:r>
                        <a:rPr lang="en-US" sz="1100" dirty="0">
                          <a:latin typeface="Poppins" panose="00000500000000000000" pitchFamily="2" charset="0"/>
                          <a:cs typeface="Poppins" panose="00000500000000000000" pitchFamily="2" charset="0"/>
                        </a:rPr>
                        <a:t>Powdery Mildew (Pm)</a:t>
                      </a:r>
                    </a:p>
                  </a:txBody>
                  <a:tcPr anchor="ctr"/>
                </a:tc>
                <a:tc>
                  <a:txBody>
                    <a:bodyPr/>
                    <a:lstStyle/>
                    <a:p>
                      <a:r>
                        <a:rPr lang="en-US" sz="1100" dirty="0" err="1">
                          <a:latin typeface="Poppins" panose="00000500000000000000" pitchFamily="2" charset="0"/>
                          <a:cs typeface="Poppins" panose="00000500000000000000" pitchFamily="2" charset="0"/>
                        </a:rPr>
                        <a:t>RMRp</a:t>
                      </a:r>
                      <a:r>
                        <a:rPr lang="en-US" sz="1100" baseline="30000" dirty="0" err="1">
                          <a:latin typeface="Poppins" panose="00000500000000000000" pitchFamily="2" charset="0"/>
                          <a:cs typeface="Poppins" panose="00000500000000000000" pitchFamily="2" charset="0"/>
                        </a:rPr>
                        <a:t>WA</a:t>
                      </a:r>
                      <a:endParaRPr lang="en-US" sz="1100" baseline="300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904952181"/>
                  </a:ext>
                </a:extLst>
              </a:tr>
              <a:tr h="344032">
                <a:tc>
                  <a:txBody>
                    <a:bodyPr/>
                    <a:lstStyle/>
                    <a:p>
                      <a:r>
                        <a:rPr lang="en-US" sz="1100" dirty="0">
                          <a:latin typeface="Poppins" panose="00000500000000000000" pitchFamily="2" charset="0"/>
                          <a:cs typeface="Poppins" panose="00000500000000000000" pitchFamily="2" charset="0"/>
                        </a:rPr>
                        <a:t>Pre-harvest Sprouting (FNI)</a:t>
                      </a:r>
                    </a:p>
                  </a:txBody>
                  <a:tcPr anchor="ctr"/>
                </a:tc>
                <a:tc>
                  <a:txBody>
                    <a:bodyPr/>
                    <a:lstStyle/>
                    <a:p>
                      <a:r>
                        <a:rPr lang="en-US" sz="1100" dirty="0">
                          <a:latin typeface="Poppins" panose="00000500000000000000" pitchFamily="2" charset="0"/>
                          <a:cs typeface="Poppins" panose="00000500000000000000" pitchFamily="2" charset="0"/>
                        </a:rPr>
                        <a:t>5p</a:t>
                      </a:r>
                    </a:p>
                  </a:txBody>
                  <a:tcPr anchor="ctr"/>
                </a:tc>
                <a:extLst>
                  <a:ext uri="{0D108BD9-81ED-4DB2-BD59-A6C34878D82A}">
                    <a16:rowId xmlns:a16="http://schemas.microsoft.com/office/drawing/2014/main" val="3436924528"/>
                  </a:ext>
                </a:extLst>
              </a:tr>
              <a:tr h="344032">
                <a:tc>
                  <a:txBody>
                    <a:bodyPr/>
                    <a:lstStyle/>
                    <a:p>
                      <a:r>
                        <a:rPr lang="en-US" sz="1100" dirty="0">
                          <a:latin typeface="Poppins" panose="00000500000000000000" pitchFamily="2" charset="0"/>
                          <a:cs typeface="Poppins" panose="00000500000000000000" pitchFamily="2" charset="0"/>
                        </a:rPr>
                        <a:t>Boron</a:t>
                      </a:r>
                    </a:p>
                  </a:txBody>
                  <a:tcPr anchor="ctr"/>
                </a:tc>
                <a:tc>
                  <a:txBody>
                    <a:bodyPr/>
                    <a:lstStyle/>
                    <a:p>
                      <a:r>
                        <a:rPr lang="en-US" sz="1100" dirty="0">
                          <a:latin typeface="Poppins" panose="00000500000000000000" pitchFamily="2" charset="0"/>
                          <a:cs typeface="Poppins" panose="00000500000000000000" pitchFamily="2" charset="0"/>
                        </a:rPr>
                        <a:t>MT</a:t>
                      </a:r>
                    </a:p>
                  </a:txBody>
                  <a:tcPr anchor="ctr"/>
                </a:tc>
                <a:extLst>
                  <a:ext uri="{0D108BD9-81ED-4DB2-BD59-A6C34878D82A}">
                    <a16:rowId xmlns:a16="http://schemas.microsoft.com/office/drawing/2014/main" val="2279951586"/>
                  </a:ext>
                </a:extLst>
              </a:tr>
              <a:tr h="344032">
                <a:tc>
                  <a:txBody>
                    <a:bodyPr/>
                    <a:lstStyle/>
                    <a:p>
                      <a:r>
                        <a:rPr lang="en-US" sz="1100" dirty="0" err="1">
                          <a:latin typeface="Poppins" panose="00000500000000000000" pitchFamily="2" charset="0"/>
                          <a:cs typeface="Poppins" panose="00000500000000000000" pitchFamily="2" charset="0"/>
                        </a:rPr>
                        <a:t>Aluminium</a:t>
                      </a:r>
                      <a:endParaRPr lang="en-US" sz="1100" dirty="0">
                        <a:latin typeface="Poppins" panose="00000500000000000000" pitchFamily="2" charset="0"/>
                        <a:cs typeface="Poppins" panose="00000500000000000000" pitchFamily="2" charset="0"/>
                      </a:endParaRPr>
                    </a:p>
                  </a:txBody>
                  <a:tcPr anchor="ctr"/>
                </a:tc>
                <a:tc>
                  <a:txBody>
                    <a:bodyPr/>
                    <a:lstStyle/>
                    <a:p>
                      <a:r>
                        <a:rPr lang="en-US" sz="1100" dirty="0">
                          <a:latin typeface="Poppins" panose="00000500000000000000" pitchFamily="2" charset="0"/>
                          <a:cs typeface="Poppins" panose="00000500000000000000" pitchFamily="2" charset="0"/>
                        </a:rPr>
                        <a:t>MT</a:t>
                      </a:r>
                    </a:p>
                  </a:txBody>
                  <a:tcPr anchor="ctr"/>
                </a:tc>
                <a:extLst>
                  <a:ext uri="{0D108BD9-81ED-4DB2-BD59-A6C34878D82A}">
                    <a16:rowId xmlns:a16="http://schemas.microsoft.com/office/drawing/2014/main" val="1190482164"/>
                  </a:ext>
                </a:extLst>
              </a:tr>
              <a:tr h="344032">
                <a:tc>
                  <a:txBody>
                    <a:bodyPr/>
                    <a:lstStyle/>
                    <a:p>
                      <a:r>
                        <a:rPr lang="en-US" sz="1100" dirty="0">
                          <a:latin typeface="Poppins" panose="00000500000000000000" pitchFamily="2" charset="0"/>
                          <a:cs typeface="Poppins" panose="00000500000000000000" pitchFamily="2" charset="0"/>
                        </a:rPr>
                        <a:t>Acidity</a:t>
                      </a:r>
                    </a:p>
                  </a:txBody>
                  <a:tcPr anchor="ctr"/>
                </a:tc>
                <a:tc>
                  <a:txBody>
                    <a:bodyPr/>
                    <a:lstStyle/>
                    <a:p>
                      <a:r>
                        <a:rPr lang="en-US" sz="1100" dirty="0">
                          <a:latin typeface="Poppins" panose="00000500000000000000" pitchFamily="2" charset="0"/>
                          <a:cs typeface="Poppins" panose="00000500000000000000" pitchFamily="2" charset="0"/>
                        </a:rPr>
                        <a:t>MT-MI</a:t>
                      </a:r>
                    </a:p>
                  </a:txBody>
                  <a:tcPr anchor="ctr"/>
                </a:tc>
                <a:extLst>
                  <a:ext uri="{0D108BD9-81ED-4DB2-BD59-A6C34878D82A}">
                    <a16:rowId xmlns:a16="http://schemas.microsoft.com/office/drawing/2014/main" val="977069032"/>
                  </a:ext>
                </a:extLst>
              </a:tr>
              <a:tr h="344032">
                <a:tc>
                  <a:txBody>
                    <a:bodyPr/>
                    <a:lstStyle/>
                    <a:p>
                      <a:r>
                        <a:rPr lang="en-US" sz="1100" dirty="0">
                          <a:latin typeface="Poppins" panose="00000500000000000000" pitchFamily="2" charset="0"/>
                          <a:cs typeface="Poppins" panose="00000500000000000000" pitchFamily="2" charset="0"/>
                        </a:rPr>
                        <a:t>EPR rate</a:t>
                      </a:r>
                    </a:p>
                  </a:txBody>
                  <a:tcPr anchor="ctr"/>
                </a:tc>
                <a:tc>
                  <a:txBody>
                    <a:bodyPr/>
                    <a:lstStyle/>
                    <a:p>
                      <a:r>
                        <a:rPr lang="en-US" sz="1100" dirty="0">
                          <a:latin typeface="Poppins" panose="00000500000000000000" pitchFamily="2" charset="0"/>
                          <a:cs typeface="Poppins" panose="00000500000000000000" pitchFamily="2" charset="0"/>
                        </a:rPr>
                        <a:t>$4.00 (GST exc.)</a:t>
                      </a:r>
                    </a:p>
                  </a:txBody>
                  <a:tcPr anchor="ctr"/>
                </a:tc>
                <a:extLst>
                  <a:ext uri="{0D108BD9-81ED-4DB2-BD59-A6C34878D82A}">
                    <a16:rowId xmlns:a16="http://schemas.microsoft.com/office/drawing/2014/main" val="2786148765"/>
                  </a:ext>
                </a:extLst>
              </a:tr>
              <a:tr h="344032">
                <a:tc>
                  <a:txBody>
                    <a:bodyPr/>
                    <a:lstStyle/>
                    <a:p>
                      <a:r>
                        <a:rPr lang="en-US" sz="1100" dirty="0">
                          <a:latin typeface="Poppins" panose="00000500000000000000" pitchFamily="2" charset="0"/>
                          <a:cs typeface="Poppins" panose="00000500000000000000" pitchFamily="2" charset="0"/>
                        </a:rPr>
                        <a:t>Farmer to Farmer Trade</a:t>
                      </a:r>
                    </a:p>
                  </a:txBody>
                  <a:tcPr anchor="ctr"/>
                </a:tc>
                <a:tc>
                  <a:txBody>
                    <a:bodyPr/>
                    <a:lstStyle/>
                    <a:p>
                      <a:r>
                        <a:rPr lang="en-US" sz="1100" dirty="0">
                          <a:latin typeface="Poppins" panose="00000500000000000000" pitchFamily="2" charset="0"/>
                          <a:cs typeface="Poppins" panose="00000500000000000000" pitchFamily="2" charset="0"/>
                        </a:rPr>
                        <a:t>Allowed</a:t>
                      </a:r>
                    </a:p>
                  </a:txBody>
                  <a:tcPr anchor="ctr"/>
                </a:tc>
                <a:extLst>
                  <a:ext uri="{0D108BD9-81ED-4DB2-BD59-A6C34878D82A}">
                    <a16:rowId xmlns:a16="http://schemas.microsoft.com/office/drawing/2014/main" val="960216447"/>
                  </a:ext>
                </a:extLst>
              </a:tr>
              <a:tr h="344032">
                <a:tc>
                  <a:txBody>
                    <a:bodyPr/>
                    <a:lstStyle/>
                    <a:p>
                      <a:r>
                        <a:rPr lang="en-US" sz="1100" dirty="0">
                          <a:latin typeface="Poppins" panose="00000500000000000000" pitchFamily="2" charset="0"/>
                          <a:cs typeface="Poppins" panose="00000500000000000000" pitchFamily="2" charset="0"/>
                        </a:rPr>
                        <a:t>Classification</a:t>
                      </a:r>
                    </a:p>
                  </a:txBody>
                  <a:tcPr anchor="ctr"/>
                </a:tc>
                <a:tc>
                  <a:txBody>
                    <a:bodyPr/>
                    <a:lstStyle/>
                    <a:p>
                      <a:r>
                        <a:rPr lang="en-US" sz="1100" dirty="0">
                          <a:latin typeface="Poppins" panose="00000500000000000000" pitchFamily="2" charset="0"/>
                          <a:cs typeface="Poppins" panose="00000500000000000000" pitchFamily="2" charset="0"/>
                        </a:rPr>
                        <a:t>AH</a:t>
                      </a:r>
                    </a:p>
                  </a:txBody>
                  <a:tcPr anchor="ctr"/>
                </a:tc>
                <a:extLst>
                  <a:ext uri="{0D108BD9-81ED-4DB2-BD59-A6C34878D82A}">
                    <a16:rowId xmlns:a16="http://schemas.microsoft.com/office/drawing/2014/main" val="3351027223"/>
                  </a:ext>
                </a:extLst>
              </a:tr>
            </a:tbl>
          </a:graphicData>
        </a:graphic>
      </p:graphicFrame>
      <p:sp>
        <p:nvSpPr>
          <p:cNvPr id="7" name="Content Placeholder 2">
            <a:extLst>
              <a:ext uri="{FF2B5EF4-FFF2-40B4-BE49-F238E27FC236}">
                <a16:creationId xmlns:a16="http://schemas.microsoft.com/office/drawing/2014/main" id="{E2BB8B3C-23E3-005E-D729-0AECC708D6A8}"/>
              </a:ext>
            </a:extLst>
          </p:cNvPr>
          <p:cNvSpPr txBox="1">
            <a:spLocks/>
          </p:cNvSpPr>
          <p:nvPr/>
        </p:nvSpPr>
        <p:spPr>
          <a:xfrm>
            <a:off x="7916780" y="5706860"/>
            <a:ext cx="3727398" cy="440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Preliminary ratings based on 2022 NVT ratings and *Powdery Mildew rating from </a:t>
            </a:r>
            <a:r>
              <a:rPr lang="en-US" sz="800" dirty="0" err="1"/>
              <a:t>LongReach</a:t>
            </a:r>
            <a:r>
              <a:rPr lang="en-US" sz="800" dirty="0"/>
              <a:t> disease pathologist screens, 13</a:t>
            </a:r>
            <a:r>
              <a:rPr lang="en-US" sz="800" baseline="30000" dirty="0"/>
              <a:t>th</a:t>
            </a:r>
            <a:r>
              <a:rPr lang="en-US" sz="800" dirty="0"/>
              <a:t> Feb 2023.</a:t>
            </a:r>
          </a:p>
        </p:txBody>
      </p:sp>
    </p:spTree>
    <p:extLst>
      <p:ext uri="{BB962C8B-B14F-4D97-AF65-F5344CB8AC3E}">
        <p14:creationId xmlns:p14="http://schemas.microsoft.com/office/powerpoint/2010/main" val="334499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Variety Background</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53692" y="1234440"/>
            <a:ext cx="7031990" cy="4351338"/>
          </a:xfrm>
        </p:spPr>
        <p:txBody>
          <a:bodyPr>
            <a:normAutofit/>
          </a:bodyPr>
          <a:lstStyle/>
          <a:p>
            <a:pPr>
              <a:lnSpc>
                <a:spcPct val="100000"/>
              </a:lnSpc>
            </a:pPr>
            <a:r>
              <a:rPr lang="en-US" sz="1400" dirty="0" err="1"/>
              <a:t>Mowhawk</a:t>
            </a:r>
            <a:r>
              <a:rPr lang="en-US" sz="1400" dirty="0"/>
              <a:t> (Scepter/GX1438(DM02-25-SB02-167/2*Mace) was developed after significant investment into a dedicated pre-breeding project established by </a:t>
            </a:r>
            <a:r>
              <a:rPr lang="en-US" sz="1400" dirty="0" err="1"/>
              <a:t>LongReach</a:t>
            </a:r>
            <a:r>
              <a:rPr lang="en-US" sz="1400" dirty="0"/>
              <a:t> Plant Breeders with GXE Crop Research for targeted trait enrichment in widely adapted backgrounds.</a:t>
            </a:r>
          </a:p>
          <a:p>
            <a:pPr>
              <a:lnSpc>
                <a:spcPct val="100000"/>
              </a:lnSpc>
            </a:pPr>
            <a:r>
              <a:rPr lang="en-US" sz="1400" dirty="0" err="1"/>
              <a:t>Mowhawk</a:t>
            </a:r>
            <a:r>
              <a:rPr lang="en-US" sz="1400" dirty="0"/>
              <a:t> is well suited to WA environments with good abiotic stress tolerance to both Boron and Acid/</a:t>
            </a:r>
            <a:r>
              <a:rPr lang="en-US" sz="1400" dirty="0" err="1"/>
              <a:t>Aluminium</a:t>
            </a:r>
            <a:r>
              <a:rPr lang="en-US" sz="1400" dirty="0"/>
              <a:t> toxicity from the broadly adapted parental material used in the complex cross.</a:t>
            </a:r>
          </a:p>
          <a:p>
            <a:pPr>
              <a:lnSpc>
                <a:spcPct val="100000"/>
              </a:lnSpc>
            </a:pPr>
            <a:r>
              <a:rPr lang="en-US" sz="1400" dirty="0" err="1"/>
              <a:t>Mowhawk</a:t>
            </a:r>
            <a:r>
              <a:rPr lang="en-US" sz="1400" dirty="0"/>
              <a:t> tested as LPB19-14343, was first entered into </a:t>
            </a:r>
            <a:r>
              <a:rPr lang="en-US" sz="1400" dirty="0" err="1"/>
              <a:t>LongReach</a:t>
            </a:r>
            <a:r>
              <a:rPr lang="en-US" sz="1400" dirty="0"/>
              <a:t> yield trials in 2019 and WA early NVT trials in 2022.</a:t>
            </a:r>
          </a:p>
          <a:p>
            <a:pPr>
              <a:lnSpc>
                <a:spcPct val="100000"/>
              </a:lnSpc>
            </a:pPr>
            <a:r>
              <a:rPr lang="en-US" sz="1400" dirty="0" err="1"/>
              <a:t>Mowhawk</a:t>
            </a:r>
            <a:r>
              <a:rPr lang="en-US" sz="1400" dirty="0"/>
              <a:t> was chosen as a playful yet fitting name for its potential to also be grazed early on in the season.</a:t>
            </a:r>
          </a:p>
          <a:p>
            <a:pPr>
              <a:lnSpc>
                <a:spcPct val="100000"/>
              </a:lnSpc>
            </a:pPr>
            <a:endParaRPr lang="en-US" sz="1400" dirty="0"/>
          </a:p>
        </p:txBody>
      </p:sp>
      <p:sp>
        <p:nvSpPr>
          <p:cNvPr id="7" name="Content Placeholder 2">
            <a:extLst>
              <a:ext uri="{FF2B5EF4-FFF2-40B4-BE49-F238E27FC236}">
                <a16:creationId xmlns:a16="http://schemas.microsoft.com/office/drawing/2014/main" id="{E2BB8B3C-23E3-005E-D729-0AECC708D6A8}"/>
              </a:ext>
            </a:extLst>
          </p:cNvPr>
          <p:cNvSpPr txBox="1">
            <a:spLocks/>
          </p:cNvSpPr>
          <p:nvPr/>
        </p:nvSpPr>
        <p:spPr>
          <a:xfrm>
            <a:off x="7916780" y="4437802"/>
            <a:ext cx="3727398" cy="440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Kevin Young from GXE Crop Research standing in front of plot of </a:t>
            </a:r>
            <a:r>
              <a:rPr lang="en-US" sz="800" dirty="0" err="1"/>
              <a:t>Mowhawk</a:t>
            </a:r>
            <a:r>
              <a:rPr lang="en-US" sz="800" dirty="0"/>
              <a:t> at a Scaddan trial (photo by Robin </a:t>
            </a:r>
            <a:r>
              <a:rPr lang="en-US" sz="800" dirty="0" err="1"/>
              <a:t>Willson</a:t>
            </a:r>
            <a:r>
              <a:rPr lang="en-US" sz="800" dirty="0"/>
              <a:t>). </a:t>
            </a:r>
          </a:p>
        </p:txBody>
      </p:sp>
      <p:pic>
        <p:nvPicPr>
          <p:cNvPr id="4" name="Picture 3">
            <a:extLst>
              <a:ext uri="{FF2B5EF4-FFF2-40B4-BE49-F238E27FC236}">
                <a16:creationId xmlns:a16="http://schemas.microsoft.com/office/drawing/2014/main" id="{1B987A9F-4689-788B-65C2-E58B5BD5E834}"/>
              </a:ext>
            </a:extLst>
          </p:cNvPr>
          <p:cNvPicPr>
            <a:picLocks noChangeAspect="1"/>
          </p:cNvPicPr>
          <p:nvPr/>
        </p:nvPicPr>
        <p:blipFill>
          <a:blip r:embed="rId2"/>
          <a:srcRect/>
          <a:stretch/>
        </p:blipFill>
        <p:spPr>
          <a:xfrm>
            <a:off x="7916780" y="1562269"/>
            <a:ext cx="3727397" cy="2795547"/>
          </a:xfrm>
          <a:prstGeom prst="rect">
            <a:avLst/>
          </a:prstGeom>
        </p:spPr>
      </p:pic>
      <p:sp>
        <p:nvSpPr>
          <p:cNvPr id="6" name="Rectangle 5">
            <a:extLst>
              <a:ext uri="{FF2B5EF4-FFF2-40B4-BE49-F238E27FC236}">
                <a16:creationId xmlns:a16="http://schemas.microsoft.com/office/drawing/2014/main" id="{70BC29DF-14BD-4BD7-03BC-8D111F6BD476}"/>
              </a:ext>
            </a:extLst>
          </p:cNvPr>
          <p:cNvSpPr/>
          <p:nvPr/>
        </p:nvSpPr>
        <p:spPr>
          <a:xfrm>
            <a:off x="7916779" y="1234440"/>
            <a:ext cx="3727398" cy="333103"/>
          </a:xfrm>
          <a:prstGeom prst="rect">
            <a:avLst/>
          </a:prstGeom>
          <a:solidFill>
            <a:srgbClr val="2429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89F433-2FDB-975D-FD54-3B7549ED25DA}"/>
              </a:ext>
            </a:extLst>
          </p:cNvPr>
          <p:cNvSpPr txBox="1"/>
          <p:nvPr/>
        </p:nvSpPr>
        <p:spPr>
          <a:xfrm>
            <a:off x="7916779" y="1267820"/>
            <a:ext cx="3727398" cy="261610"/>
          </a:xfrm>
          <a:prstGeom prst="rect">
            <a:avLst/>
          </a:prstGeom>
          <a:noFill/>
        </p:spPr>
        <p:txBody>
          <a:bodyPr wrap="square">
            <a:spAutoFit/>
          </a:bodyPr>
          <a:lstStyle/>
          <a:p>
            <a:r>
              <a:rPr lang="en-US" sz="1100" b="1" dirty="0" err="1">
                <a:solidFill>
                  <a:schemeClr val="bg1"/>
                </a:solidFill>
                <a:latin typeface="Poppins SemiBold" pitchFamily="2" charset="77"/>
                <a:cs typeface="Poppins SemiBold" pitchFamily="2" charset="77"/>
              </a:rPr>
              <a:t>LongReach</a:t>
            </a:r>
            <a:r>
              <a:rPr lang="en-US" sz="1100" b="1" dirty="0">
                <a:solidFill>
                  <a:schemeClr val="bg1"/>
                </a:solidFill>
                <a:latin typeface="Poppins SemiBold" pitchFamily="2" charset="77"/>
                <a:cs typeface="Poppins SemiBold" pitchFamily="2" charset="77"/>
              </a:rPr>
              <a:t> “Innovative Trait Project”</a:t>
            </a:r>
          </a:p>
        </p:txBody>
      </p:sp>
    </p:spTree>
    <p:extLst>
      <p:ext uri="{BB962C8B-B14F-4D97-AF65-F5344CB8AC3E}">
        <p14:creationId xmlns:p14="http://schemas.microsoft.com/office/powerpoint/2010/main" val="346985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4C54FB-770C-022A-05E4-78AEE4F2BCB2}"/>
              </a:ext>
            </a:extLst>
          </p:cNvPr>
          <p:cNvPicPr>
            <a:picLocks noChangeAspect="1"/>
          </p:cNvPicPr>
          <p:nvPr/>
        </p:nvPicPr>
        <p:blipFill>
          <a:blip r:embed="rId2"/>
          <a:srcRect/>
          <a:stretch/>
        </p:blipFill>
        <p:spPr>
          <a:xfrm>
            <a:off x="7916779" y="1234440"/>
            <a:ext cx="3727398" cy="4441525"/>
          </a:xfrm>
          <a:prstGeom prst="rect">
            <a:avLst/>
          </a:prstGeom>
        </p:spPr>
      </p:pic>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Agronomic Features</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53692" y="1234440"/>
            <a:ext cx="7031990" cy="2085861"/>
          </a:xfrm>
        </p:spPr>
        <p:txBody>
          <a:bodyPr>
            <a:normAutofit/>
          </a:bodyPr>
          <a:lstStyle/>
          <a:p>
            <a:pPr>
              <a:lnSpc>
                <a:spcPct val="100000"/>
              </a:lnSpc>
            </a:pPr>
            <a:r>
              <a:rPr lang="en-US" sz="1400" dirty="0"/>
              <a:t>Medium coleoptile length and medium-tall plant height</a:t>
            </a:r>
          </a:p>
          <a:p>
            <a:pPr>
              <a:lnSpc>
                <a:spcPct val="100000"/>
              </a:lnSpc>
            </a:pPr>
            <a:r>
              <a:rPr lang="en-US" sz="1400" dirty="0"/>
              <a:t>Very good tillering, acceptable early vigor and very good biomass variety</a:t>
            </a:r>
          </a:p>
          <a:p>
            <a:pPr>
              <a:lnSpc>
                <a:spcPct val="100000"/>
              </a:lnSpc>
            </a:pPr>
            <a:r>
              <a:rPr lang="en-US" sz="1400" dirty="0"/>
              <a:t>Fully awned with lots of medium size heads with medium sized grain</a:t>
            </a:r>
          </a:p>
          <a:p>
            <a:pPr>
              <a:lnSpc>
                <a:spcPct val="100000"/>
              </a:lnSpc>
            </a:pPr>
            <a:r>
              <a:rPr lang="en-US" sz="1400" dirty="0"/>
              <a:t>Very good all-round abiotic stress tolerance variety</a:t>
            </a:r>
          </a:p>
          <a:p>
            <a:pPr>
              <a:lnSpc>
                <a:spcPct val="100000"/>
              </a:lnSpc>
            </a:pPr>
            <a:r>
              <a:rPr lang="en-US" sz="1400" dirty="0"/>
              <a:t>Shown good diverse soil tolerances</a:t>
            </a:r>
          </a:p>
          <a:p>
            <a:pPr>
              <a:lnSpc>
                <a:spcPct val="100000"/>
              </a:lnSpc>
            </a:pPr>
            <a:r>
              <a:rPr lang="en-US" sz="1400" dirty="0"/>
              <a:t>Acceptable grain receivals package</a:t>
            </a:r>
          </a:p>
          <a:p>
            <a:pPr>
              <a:lnSpc>
                <a:spcPct val="100000"/>
              </a:lnSpc>
            </a:pPr>
            <a:endParaRPr lang="en-US" sz="1400" dirty="0"/>
          </a:p>
        </p:txBody>
      </p:sp>
      <p:sp>
        <p:nvSpPr>
          <p:cNvPr id="7" name="Content Placeholder 2">
            <a:extLst>
              <a:ext uri="{FF2B5EF4-FFF2-40B4-BE49-F238E27FC236}">
                <a16:creationId xmlns:a16="http://schemas.microsoft.com/office/drawing/2014/main" id="{E2BB8B3C-23E3-005E-D729-0AECC708D6A8}"/>
              </a:ext>
            </a:extLst>
          </p:cNvPr>
          <p:cNvSpPr txBox="1">
            <a:spLocks/>
          </p:cNvSpPr>
          <p:nvPr/>
        </p:nvSpPr>
        <p:spPr>
          <a:xfrm>
            <a:off x="7916780" y="5741612"/>
            <a:ext cx="3727398" cy="440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err="1"/>
              <a:t>Mowhawk</a:t>
            </a:r>
            <a:r>
              <a:rPr lang="en-US" sz="800" dirty="0"/>
              <a:t>, with the characteristic lots of medium heads, in a plot at the 2022 early NVT Hyden.</a:t>
            </a:r>
          </a:p>
        </p:txBody>
      </p:sp>
      <p:graphicFrame>
        <p:nvGraphicFramePr>
          <p:cNvPr id="8" name="Table 12">
            <a:extLst>
              <a:ext uri="{FF2B5EF4-FFF2-40B4-BE49-F238E27FC236}">
                <a16:creationId xmlns:a16="http://schemas.microsoft.com/office/drawing/2014/main" id="{4A5B9008-4733-CDCE-EB29-5F03DA89FEAC}"/>
              </a:ext>
            </a:extLst>
          </p:cNvPr>
          <p:cNvGraphicFramePr>
            <a:graphicFrameLocks noGrp="1"/>
          </p:cNvGraphicFramePr>
          <p:nvPr>
            <p:extLst>
              <p:ext uri="{D42A27DB-BD31-4B8C-83A1-F6EECF244321}">
                <p14:modId xmlns:p14="http://schemas.microsoft.com/office/powerpoint/2010/main" val="3152582635"/>
              </p:ext>
            </p:extLst>
          </p:nvPr>
        </p:nvGraphicFramePr>
        <p:xfrm>
          <a:off x="453690" y="3860696"/>
          <a:ext cx="7191291" cy="1813060"/>
        </p:xfrm>
        <a:graphic>
          <a:graphicData uri="http://schemas.openxmlformats.org/drawingml/2006/table">
            <a:tbl>
              <a:tblPr firstRow="1" bandRow="1">
                <a:tableStyleId>{073A0DAA-6AF3-43AB-8588-CEC1D06C72B9}</a:tableStyleId>
              </a:tblPr>
              <a:tblGrid>
                <a:gridCol w="2829156">
                  <a:extLst>
                    <a:ext uri="{9D8B030D-6E8A-4147-A177-3AD203B41FA5}">
                      <a16:colId xmlns:a16="http://schemas.microsoft.com/office/drawing/2014/main" val="3737906505"/>
                    </a:ext>
                  </a:extLst>
                </a:gridCol>
                <a:gridCol w="1034997">
                  <a:extLst>
                    <a:ext uri="{9D8B030D-6E8A-4147-A177-3AD203B41FA5}">
                      <a16:colId xmlns:a16="http://schemas.microsoft.com/office/drawing/2014/main" val="2870463792"/>
                    </a:ext>
                  </a:extLst>
                </a:gridCol>
                <a:gridCol w="1109046">
                  <a:extLst>
                    <a:ext uri="{9D8B030D-6E8A-4147-A177-3AD203B41FA5}">
                      <a16:colId xmlns:a16="http://schemas.microsoft.com/office/drawing/2014/main" val="3392183797"/>
                    </a:ext>
                  </a:extLst>
                </a:gridCol>
                <a:gridCol w="1109046">
                  <a:extLst>
                    <a:ext uri="{9D8B030D-6E8A-4147-A177-3AD203B41FA5}">
                      <a16:colId xmlns:a16="http://schemas.microsoft.com/office/drawing/2014/main" val="3195463272"/>
                    </a:ext>
                  </a:extLst>
                </a:gridCol>
                <a:gridCol w="1109046">
                  <a:extLst>
                    <a:ext uri="{9D8B030D-6E8A-4147-A177-3AD203B41FA5}">
                      <a16:colId xmlns:a16="http://schemas.microsoft.com/office/drawing/2014/main" val="1631518397"/>
                    </a:ext>
                  </a:extLst>
                </a:gridCol>
              </a:tblGrid>
              <a:tr h="362612">
                <a:tc>
                  <a:txBody>
                    <a:bodyPr/>
                    <a:lstStyle/>
                    <a:p>
                      <a:r>
                        <a:rPr lang="en-US" sz="1100" b="1" i="0" dirty="0" err="1">
                          <a:latin typeface="Poppins SemiBold" pitchFamily="2" charset="77"/>
                          <a:cs typeface="Poppins SemiBold" pitchFamily="2" charset="77"/>
                        </a:rPr>
                        <a:t>Abotic</a:t>
                      </a:r>
                      <a:r>
                        <a:rPr lang="en-US" sz="1100" b="1" i="0" dirty="0">
                          <a:latin typeface="Poppins SemiBold" pitchFamily="2" charset="77"/>
                          <a:cs typeface="Poppins SemiBold" pitchFamily="2" charset="77"/>
                        </a:rPr>
                        <a:t> Stress Rating</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1100" b="1" i="0" dirty="0">
                          <a:latin typeface="Poppins SemiBold" pitchFamily="2" charset="77"/>
                          <a:cs typeface="Poppins SemiBold" pitchFamily="2" charset="77"/>
                        </a:rPr>
                        <a:t>Denison</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1100" b="1" i="0" dirty="0" err="1">
                          <a:latin typeface="Poppins SemiBold" pitchFamily="2" charset="77"/>
                          <a:cs typeface="Poppins SemiBold" pitchFamily="2" charset="77"/>
                        </a:rPr>
                        <a:t>Illabo</a:t>
                      </a:r>
                      <a:endParaRPr lang="en-US" sz="1100" b="1" i="0" dirty="0">
                        <a:latin typeface="Poppins SemiBold" pitchFamily="2" charset="77"/>
                        <a:cs typeface="Poppins SemiBold"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1100" b="1" i="0" dirty="0" err="1">
                          <a:latin typeface="Poppins SemiBold" pitchFamily="2" charset="77"/>
                          <a:cs typeface="Poppins SemiBold" pitchFamily="2" charset="77"/>
                        </a:rPr>
                        <a:t>Mowhawk</a:t>
                      </a:r>
                      <a:endParaRPr lang="en-US" sz="1100" b="1" i="0" dirty="0">
                        <a:latin typeface="Poppins SemiBold" pitchFamily="2" charset="77"/>
                        <a:cs typeface="Poppins SemiBold"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1100" b="1" i="0" dirty="0">
                          <a:latin typeface="Poppins SemiBold" pitchFamily="2" charset="77"/>
                          <a:cs typeface="Poppins SemiBold" pitchFamily="2" charset="77"/>
                        </a:rPr>
                        <a:t>Rockstar</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extLst>
                  <a:ext uri="{0D108BD9-81ED-4DB2-BD59-A6C34878D82A}">
                    <a16:rowId xmlns:a16="http://schemas.microsoft.com/office/drawing/2014/main" val="3452242315"/>
                  </a:ext>
                </a:extLst>
              </a:tr>
              <a:tr h="362612">
                <a:tc>
                  <a:txBody>
                    <a:bodyPr/>
                    <a:lstStyle/>
                    <a:p>
                      <a:r>
                        <a:rPr lang="en-US" sz="1100" dirty="0">
                          <a:latin typeface="Poppins" pitchFamily="2" charset="77"/>
                          <a:cs typeface="Poppins" pitchFamily="2" charset="77"/>
                        </a:rPr>
                        <a:t>Boron Tolerance Bo-RRL (%)</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MT</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MI</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MT</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MI</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0491335"/>
                  </a:ext>
                </a:extLst>
              </a:tr>
              <a:tr h="362612">
                <a:tc>
                  <a:txBody>
                    <a:bodyPr/>
                    <a:lstStyle/>
                    <a:p>
                      <a:r>
                        <a:rPr lang="en-US" sz="1100" dirty="0">
                          <a:latin typeface="Poppins" pitchFamily="2" charset="77"/>
                          <a:cs typeface="Poppins" pitchFamily="2" charset="77"/>
                        </a:rPr>
                        <a:t>Acid pH 4.2 RRL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1614251"/>
                  </a:ext>
                </a:extLst>
              </a:tr>
              <a:tr h="362612">
                <a:tc>
                  <a:txBody>
                    <a:bodyPr/>
                    <a:lstStyle/>
                    <a:p>
                      <a:r>
                        <a:rPr lang="en-US" sz="1100" dirty="0" err="1">
                          <a:latin typeface="Poppins" pitchFamily="2" charset="77"/>
                          <a:cs typeface="Poppins" pitchFamily="2" charset="77"/>
                        </a:rPr>
                        <a:t>Aluminium</a:t>
                      </a:r>
                      <a:r>
                        <a:rPr lang="en-US" sz="1100" dirty="0">
                          <a:latin typeface="Poppins" pitchFamily="2" charset="77"/>
                          <a:cs typeface="Poppins" pitchFamily="2" charset="77"/>
                        </a:rPr>
                        <a:t> Tolerance pH 4.2 Al-RRL (%)</a:t>
                      </a:r>
                    </a:p>
                  </a:txBody>
                  <a:tcPr marR="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MT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MI</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MT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MI</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6930018"/>
                  </a:ext>
                </a:extLst>
              </a:tr>
              <a:tr h="362612">
                <a:tc>
                  <a:txBody>
                    <a:bodyPr/>
                    <a:lstStyle/>
                    <a:p>
                      <a:r>
                        <a:rPr lang="en-US" sz="1100" dirty="0">
                          <a:latin typeface="Poppins" pitchFamily="2" charset="77"/>
                          <a:cs typeface="Poppins" pitchFamily="2" charset="77"/>
                        </a:rPr>
                        <a:t>Alkaline Tolerance pH 9.5 RRL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MT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MI</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MT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MT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89870879"/>
                  </a:ext>
                </a:extLst>
              </a:tr>
            </a:tbl>
          </a:graphicData>
        </a:graphic>
      </p:graphicFrame>
      <p:sp>
        <p:nvSpPr>
          <p:cNvPr id="10" name="Content Placeholder 2">
            <a:extLst>
              <a:ext uri="{FF2B5EF4-FFF2-40B4-BE49-F238E27FC236}">
                <a16:creationId xmlns:a16="http://schemas.microsoft.com/office/drawing/2014/main" id="{32FF43C3-6E2D-3CAC-6FC0-57349CEFE9CF}"/>
              </a:ext>
            </a:extLst>
          </p:cNvPr>
          <p:cNvSpPr txBox="1">
            <a:spLocks/>
          </p:cNvSpPr>
          <p:nvPr/>
        </p:nvSpPr>
        <p:spPr>
          <a:xfrm>
            <a:off x="451678" y="5741612"/>
            <a:ext cx="7002950" cy="440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*LRPB interpretations of internal data - For Boron, Acid and Al, MI = Moderately intolerant 25-50%; MT= Moderately tolerant 50-75% </a:t>
            </a:r>
            <a:br>
              <a:rPr lang="en-US" sz="800" dirty="0"/>
            </a:br>
            <a:r>
              <a:rPr lang="en-US" sz="800" dirty="0"/>
              <a:t>T= Tolerant &gt;75%; For </a:t>
            </a:r>
            <a:r>
              <a:rPr lang="en-US" sz="800" dirty="0" err="1"/>
              <a:t>Alakline</a:t>
            </a:r>
            <a:r>
              <a:rPr lang="en-US" sz="800" dirty="0"/>
              <a:t>- MI = Moderately intolerant 11-15%; MT = </a:t>
            </a:r>
            <a:r>
              <a:rPr lang="en-US" sz="800" dirty="0" err="1"/>
              <a:t>Moderatley</a:t>
            </a:r>
            <a:r>
              <a:rPr lang="en-US" sz="800" dirty="0"/>
              <a:t> Tolerance &gt;15%</a:t>
            </a:r>
          </a:p>
        </p:txBody>
      </p:sp>
      <p:sp>
        <p:nvSpPr>
          <p:cNvPr id="4" name="Content Placeholder 2">
            <a:extLst>
              <a:ext uri="{FF2B5EF4-FFF2-40B4-BE49-F238E27FC236}">
                <a16:creationId xmlns:a16="http://schemas.microsoft.com/office/drawing/2014/main" id="{D2A82417-9004-DDB5-4490-BD2634E6E123}"/>
              </a:ext>
            </a:extLst>
          </p:cNvPr>
          <p:cNvSpPr txBox="1">
            <a:spLocks/>
          </p:cNvSpPr>
          <p:nvPr/>
        </p:nvSpPr>
        <p:spPr>
          <a:xfrm>
            <a:off x="451678" y="3388157"/>
            <a:ext cx="7002950" cy="440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b="1" dirty="0"/>
              <a:t>2022 </a:t>
            </a:r>
            <a:r>
              <a:rPr lang="en-US" sz="1100" b="1" dirty="0" err="1"/>
              <a:t>LongReach</a:t>
            </a:r>
            <a:r>
              <a:rPr lang="en-US" sz="1100" b="1" dirty="0"/>
              <a:t> internal replicated lab assay data for Boron, Acid, </a:t>
            </a:r>
            <a:r>
              <a:rPr lang="en-US" sz="1100" b="1" dirty="0" err="1"/>
              <a:t>Aluminium</a:t>
            </a:r>
            <a:r>
              <a:rPr lang="en-US" sz="1100" b="1" dirty="0"/>
              <a:t> and Alkaline tolerance presented as extrapolated ratings for </a:t>
            </a:r>
            <a:r>
              <a:rPr lang="en-US" sz="1100" b="1" dirty="0" err="1"/>
              <a:t>Mowhawk</a:t>
            </a:r>
            <a:r>
              <a:rPr lang="en-US" sz="1100" b="1" dirty="0"/>
              <a:t> and three relevant controls</a:t>
            </a:r>
          </a:p>
        </p:txBody>
      </p:sp>
    </p:spTree>
    <p:extLst>
      <p:ext uri="{BB962C8B-B14F-4D97-AF65-F5344CB8AC3E}">
        <p14:creationId xmlns:p14="http://schemas.microsoft.com/office/powerpoint/2010/main" val="278400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Maturity Fit</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53693" y="1234440"/>
            <a:ext cx="4118308" cy="4351338"/>
          </a:xfrm>
        </p:spPr>
        <p:txBody>
          <a:bodyPr>
            <a:normAutofit/>
          </a:bodyPr>
          <a:lstStyle/>
          <a:p>
            <a:pPr>
              <a:lnSpc>
                <a:spcPct val="100000"/>
              </a:lnSpc>
            </a:pPr>
            <a:r>
              <a:rPr lang="en-US" sz="1400" dirty="0" err="1"/>
              <a:t>Mowhawk</a:t>
            </a:r>
            <a:r>
              <a:rPr lang="en-US" sz="1400" dirty="0"/>
              <a:t> is a unique “Quick Winter” type that fits between </a:t>
            </a:r>
            <a:r>
              <a:rPr lang="en-US" sz="1400" dirty="0" err="1"/>
              <a:t>Illabo</a:t>
            </a:r>
            <a:r>
              <a:rPr lang="en-US" sz="1400" dirty="0"/>
              <a:t> and Longsword</a:t>
            </a:r>
          </a:p>
          <a:p>
            <a:pPr>
              <a:lnSpc>
                <a:spcPct val="100000"/>
              </a:lnSpc>
            </a:pPr>
            <a:r>
              <a:rPr lang="en-US" sz="1400" dirty="0"/>
              <a:t>Has shown to be well suited to warmer WA environments</a:t>
            </a:r>
          </a:p>
          <a:p>
            <a:pPr>
              <a:lnSpc>
                <a:spcPct val="100000"/>
              </a:lnSpc>
            </a:pPr>
            <a:r>
              <a:rPr lang="en-US" sz="1400" dirty="0"/>
              <a:t>Tends to move closer to Longsword maturity further South, and slower towards </a:t>
            </a:r>
            <a:r>
              <a:rPr lang="en-US" sz="1400" dirty="0" err="1"/>
              <a:t>Illabo</a:t>
            </a:r>
            <a:r>
              <a:rPr lang="en-US" sz="1400" dirty="0"/>
              <a:t> maturity in the more Northern areas</a:t>
            </a:r>
          </a:p>
        </p:txBody>
      </p:sp>
      <p:sp>
        <p:nvSpPr>
          <p:cNvPr id="7" name="Content Placeholder 2">
            <a:extLst>
              <a:ext uri="{FF2B5EF4-FFF2-40B4-BE49-F238E27FC236}">
                <a16:creationId xmlns:a16="http://schemas.microsoft.com/office/drawing/2014/main" id="{E2BB8B3C-23E3-005E-D729-0AECC708D6A8}"/>
              </a:ext>
            </a:extLst>
          </p:cNvPr>
          <p:cNvSpPr txBox="1">
            <a:spLocks/>
          </p:cNvSpPr>
          <p:nvPr/>
        </p:nvSpPr>
        <p:spPr>
          <a:xfrm>
            <a:off x="4813868" y="5741612"/>
            <a:ext cx="6830310" cy="440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Recommended sowing window for </a:t>
            </a:r>
            <a:r>
              <a:rPr lang="en-US" sz="800" dirty="0" err="1"/>
              <a:t>Mowhawk</a:t>
            </a:r>
            <a:r>
              <a:rPr lang="en-US" sz="800" dirty="0"/>
              <a:t> is late March through to end of April (Optimal sowing date, before Anzac Day), </a:t>
            </a:r>
            <a:br>
              <a:rPr lang="en-US" sz="800" dirty="0"/>
            </a:br>
            <a:r>
              <a:rPr lang="en-US" sz="800" dirty="0"/>
              <a:t>Grey shading – not recommended; Blue shading - recommended</a:t>
            </a:r>
          </a:p>
        </p:txBody>
      </p:sp>
      <p:graphicFrame>
        <p:nvGraphicFramePr>
          <p:cNvPr id="8" name="Table 12">
            <a:extLst>
              <a:ext uri="{FF2B5EF4-FFF2-40B4-BE49-F238E27FC236}">
                <a16:creationId xmlns:a16="http://schemas.microsoft.com/office/drawing/2014/main" id="{4A5B9008-4733-CDCE-EB29-5F03DA89FEAC}"/>
              </a:ext>
            </a:extLst>
          </p:cNvPr>
          <p:cNvGraphicFramePr>
            <a:graphicFrameLocks noGrp="1"/>
          </p:cNvGraphicFramePr>
          <p:nvPr>
            <p:extLst>
              <p:ext uri="{D42A27DB-BD31-4B8C-83A1-F6EECF244321}">
                <p14:modId xmlns:p14="http://schemas.microsoft.com/office/powerpoint/2010/main" val="932652873"/>
              </p:ext>
            </p:extLst>
          </p:nvPr>
        </p:nvGraphicFramePr>
        <p:xfrm>
          <a:off x="4813868" y="4511751"/>
          <a:ext cx="6830310" cy="1087836"/>
        </p:xfrm>
        <a:graphic>
          <a:graphicData uri="http://schemas.openxmlformats.org/drawingml/2006/table">
            <a:tbl>
              <a:tblPr firstRow="1" bandRow="1">
                <a:tableStyleId>{073A0DAA-6AF3-43AB-8588-CEC1D06C72B9}</a:tableStyleId>
              </a:tblPr>
              <a:tblGrid>
                <a:gridCol w="919380">
                  <a:extLst>
                    <a:ext uri="{9D8B030D-6E8A-4147-A177-3AD203B41FA5}">
                      <a16:colId xmlns:a16="http://schemas.microsoft.com/office/drawing/2014/main" val="2870463792"/>
                    </a:ext>
                  </a:extLst>
                </a:gridCol>
                <a:gridCol w="985155">
                  <a:extLst>
                    <a:ext uri="{9D8B030D-6E8A-4147-A177-3AD203B41FA5}">
                      <a16:colId xmlns:a16="http://schemas.microsoft.com/office/drawing/2014/main" val="3392183797"/>
                    </a:ext>
                  </a:extLst>
                </a:gridCol>
                <a:gridCol w="985155">
                  <a:extLst>
                    <a:ext uri="{9D8B030D-6E8A-4147-A177-3AD203B41FA5}">
                      <a16:colId xmlns:a16="http://schemas.microsoft.com/office/drawing/2014/main" val="3195463272"/>
                    </a:ext>
                  </a:extLst>
                </a:gridCol>
                <a:gridCol w="985155">
                  <a:extLst>
                    <a:ext uri="{9D8B030D-6E8A-4147-A177-3AD203B41FA5}">
                      <a16:colId xmlns:a16="http://schemas.microsoft.com/office/drawing/2014/main" val="1631518397"/>
                    </a:ext>
                  </a:extLst>
                </a:gridCol>
                <a:gridCol w="985155">
                  <a:extLst>
                    <a:ext uri="{9D8B030D-6E8A-4147-A177-3AD203B41FA5}">
                      <a16:colId xmlns:a16="http://schemas.microsoft.com/office/drawing/2014/main" val="2244334246"/>
                    </a:ext>
                  </a:extLst>
                </a:gridCol>
                <a:gridCol w="985155">
                  <a:extLst>
                    <a:ext uri="{9D8B030D-6E8A-4147-A177-3AD203B41FA5}">
                      <a16:colId xmlns:a16="http://schemas.microsoft.com/office/drawing/2014/main" val="2915573805"/>
                    </a:ext>
                  </a:extLst>
                </a:gridCol>
                <a:gridCol w="985155">
                  <a:extLst>
                    <a:ext uri="{9D8B030D-6E8A-4147-A177-3AD203B41FA5}">
                      <a16:colId xmlns:a16="http://schemas.microsoft.com/office/drawing/2014/main" val="98816601"/>
                    </a:ext>
                  </a:extLst>
                </a:gridCol>
              </a:tblGrid>
              <a:tr h="362612">
                <a:tc gridSpan="2">
                  <a:txBody>
                    <a:bodyPr/>
                    <a:lstStyle/>
                    <a:p>
                      <a:pPr algn="ctr"/>
                      <a:r>
                        <a:rPr lang="en-US" sz="1100" b="1" i="0" dirty="0">
                          <a:latin typeface="Poppins SemiBold" pitchFamily="2" charset="77"/>
                          <a:cs typeface="Poppins SemiBold" pitchFamily="2" charset="77"/>
                        </a:rPr>
                        <a:t>March</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gridSpan="4">
                  <a:txBody>
                    <a:bodyPr/>
                    <a:lstStyle/>
                    <a:p>
                      <a:pPr algn="ctr"/>
                      <a:r>
                        <a:rPr lang="en-US" sz="1100" b="1" i="0" dirty="0">
                          <a:latin typeface="Poppins SemiBold" pitchFamily="2" charset="77"/>
                          <a:cs typeface="Poppins SemiBold" pitchFamily="2" charset="77"/>
                        </a:rPr>
                        <a:t>April</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9FC664"/>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1100" b="1" i="0" dirty="0">
                          <a:latin typeface="Poppins SemiBold" pitchFamily="2" charset="77"/>
                          <a:cs typeface="Poppins SemiBold" pitchFamily="2" charset="77"/>
                        </a:rPr>
                        <a:t>May</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extLst>
                  <a:ext uri="{0D108BD9-81ED-4DB2-BD59-A6C34878D82A}">
                    <a16:rowId xmlns:a16="http://schemas.microsoft.com/office/drawing/2014/main" val="3452242315"/>
                  </a:ext>
                </a:extLst>
              </a:tr>
              <a:tr h="362612">
                <a:tc>
                  <a:txBody>
                    <a:bodyPr/>
                    <a:lstStyle/>
                    <a:p>
                      <a:pPr algn="ctr"/>
                      <a:r>
                        <a:rPr lang="en-US" sz="1100" dirty="0">
                          <a:latin typeface="Poppins" pitchFamily="2" charset="77"/>
                          <a:cs typeface="Poppins" pitchFamily="2" charset="77"/>
                        </a:rPr>
                        <a:t>Week 3</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Week 4</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Week 1</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Week 2</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Week 3</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Week 4</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Week 1</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0491335"/>
                  </a:ext>
                </a:extLst>
              </a:tr>
              <a:tr h="362612">
                <a:tc>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B3C88"/>
                    </a:solidFill>
                  </a:tcPr>
                </a:tc>
                <a:tc>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B3C88"/>
                    </a:solidFill>
                  </a:tcPr>
                </a:tc>
                <a:tc>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B3C88"/>
                    </a:solidFill>
                  </a:tcPr>
                </a:tc>
                <a:tc>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B3C88"/>
                    </a:solidFill>
                  </a:tcPr>
                </a:tc>
                <a:tc>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B3C88"/>
                    </a:solidFill>
                  </a:tcPr>
                </a:tc>
                <a:tc>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1614251"/>
                  </a:ext>
                </a:extLst>
              </a:tr>
            </a:tbl>
          </a:graphicData>
        </a:graphic>
      </p:graphicFrame>
      <p:sp>
        <p:nvSpPr>
          <p:cNvPr id="10" name="Content Placeholder 2">
            <a:extLst>
              <a:ext uri="{FF2B5EF4-FFF2-40B4-BE49-F238E27FC236}">
                <a16:creationId xmlns:a16="http://schemas.microsoft.com/office/drawing/2014/main" id="{32FF43C3-6E2D-3CAC-6FC0-57349CEFE9CF}"/>
              </a:ext>
            </a:extLst>
          </p:cNvPr>
          <p:cNvSpPr txBox="1">
            <a:spLocks/>
          </p:cNvSpPr>
          <p:nvPr/>
        </p:nvSpPr>
        <p:spPr>
          <a:xfrm>
            <a:off x="451678" y="5741612"/>
            <a:ext cx="3985411" cy="440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Early NVT trial, Hyden 2022, </a:t>
            </a:r>
            <a:r>
              <a:rPr lang="en-US" sz="800" dirty="0" err="1"/>
              <a:t>Kinseip</a:t>
            </a:r>
            <a:r>
              <a:rPr lang="en-US" sz="800" dirty="0"/>
              <a:t> (Left), </a:t>
            </a:r>
            <a:r>
              <a:rPr lang="en-US" sz="800" dirty="0" err="1"/>
              <a:t>Mowhawkp</a:t>
            </a:r>
            <a:r>
              <a:rPr lang="en-US" sz="800" dirty="0"/>
              <a:t> (Middle), </a:t>
            </a:r>
            <a:r>
              <a:rPr lang="en-US" sz="800" dirty="0" err="1"/>
              <a:t>Magentap</a:t>
            </a:r>
            <a:r>
              <a:rPr lang="en-US" sz="800" dirty="0"/>
              <a:t> (right), showing the maturity difference of a “Quick Winter” against other Mid-slow springs</a:t>
            </a:r>
          </a:p>
        </p:txBody>
      </p:sp>
      <p:pic>
        <p:nvPicPr>
          <p:cNvPr id="11" name="Picture 10">
            <a:extLst>
              <a:ext uri="{FF2B5EF4-FFF2-40B4-BE49-F238E27FC236}">
                <a16:creationId xmlns:a16="http://schemas.microsoft.com/office/drawing/2014/main" id="{70D0E923-92EB-91A4-11E7-5887D5F2B531}"/>
              </a:ext>
            </a:extLst>
          </p:cNvPr>
          <p:cNvPicPr>
            <a:picLocks noChangeAspect="1"/>
          </p:cNvPicPr>
          <p:nvPr/>
        </p:nvPicPr>
        <p:blipFill>
          <a:blip r:embed="rId2"/>
          <a:srcRect/>
          <a:stretch/>
        </p:blipFill>
        <p:spPr>
          <a:xfrm>
            <a:off x="4813868" y="1287212"/>
            <a:ext cx="6845300" cy="3035300"/>
          </a:xfrm>
          <a:prstGeom prst="rect">
            <a:avLst/>
          </a:prstGeom>
        </p:spPr>
      </p:pic>
      <p:pic>
        <p:nvPicPr>
          <p:cNvPr id="12" name="Picture 11">
            <a:extLst>
              <a:ext uri="{FF2B5EF4-FFF2-40B4-BE49-F238E27FC236}">
                <a16:creationId xmlns:a16="http://schemas.microsoft.com/office/drawing/2014/main" id="{269D1C0C-3656-0BA8-F03B-A79C379B83A7}"/>
              </a:ext>
            </a:extLst>
          </p:cNvPr>
          <p:cNvPicPr>
            <a:picLocks noChangeAspect="1"/>
          </p:cNvPicPr>
          <p:nvPr/>
        </p:nvPicPr>
        <p:blipFill rotWithShape="1">
          <a:blip r:embed="rId3"/>
          <a:srcRect l="-141" r="141" b="19937"/>
          <a:stretch/>
        </p:blipFill>
        <p:spPr>
          <a:xfrm>
            <a:off x="527335" y="3443990"/>
            <a:ext cx="3909754" cy="2156778"/>
          </a:xfrm>
          <a:prstGeom prst="rect">
            <a:avLst/>
          </a:prstGeom>
        </p:spPr>
      </p:pic>
      <p:sp>
        <p:nvSpPr>
          <p:cNvPr id="13" name="Title 1">
            <a:extLst>
              <a:ext uri="{FF2B5EF4-FFF2-40B4-BE49-F238E27FC236}">
                <a16:creationId xmlns:a16="http://schemas.microsoft.com/office/drawing/2014/main" id="{65F6421C-6305-0047-B79C-009A56467654}"/>
              </a:ext>
            </a:extLst>
          </p:cNvPr>
          <p:cNvSpPr txBox="1">
            <a:spLocks/>
          </p:cNvSpPr>
          <p:nvPr/>
        </p:nvSpPr>
        <p:spPr>
          <a:xfrm>
            <a:off x="1143240" y="3443990"/>
            <a:ext cx="970373" cy="656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24292E"/>
                </a:solidFill>
                <a:latin typeface="Poppins" pitchFamily="2" charset="77"/>
                <a:ea typeface="+mj-ea"/>
                <a:cs typeface="Poppins" pitchFamily="2" charset="77"/>
              </a:defRPr>
            </a:lvl1pPr>
          </a:lstStyle>
          <a:p>
            <a:pPr algn="ctr"/>
            <a:r>
              <a:rPr lang="en-US" sz="1100" dirty="0" err="1">
                <a:solidFill>
                  <a:schemeClr val="bg1"/>
                </a:solidFill>
              </a:rPr>
              <a:t>Kinsei</a:t>
            </a:r>
            <a:endParaRPr lang="en-US" sz="1100" dirty="0">
              <a:solidFill>
                <a:schemeClr val="bg1"/>
              </a:solidFill>
            </a:endParaRPr>
          </a:p>
        </p:txBody>
      </p:sp>
      <p:sp>
        <p:nvSpPr>
          <p:cNvPr id="14" name="Title 1">
            <a:extLst>
              <a:ext uri="{FF2B5EF4-FFF2-40B4-BE49-F238E27FC236}">
                <a16:creationId xmlns:a16="http://schemas.microsoft.com/office/drawing/2014/main" id="{5FAF7187-57CE-C30D-FFEC-801CD8F6E51C}"/>
              </a:ext>
            </a:extLst>
          </p:cNvPr>
          <p:cNvSpPr txBox="1">
            <a:spLocks/>
          </p:cNvSpPr>
          <p:nvPr/>
        </p:nvSpPr>
        <p:spPr>
          <a:xfrm>
            <a:off x="1937719" y="3443990"/>
            <a:ext cx="970373" cy="656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24292E"/>
                </a:solidFill>
                <a:latin typeface="Poppins" pitchFamily="2" charset="77"/>
                <a:ea typeface="+mj-ea"/>
                <a:cs typeface="Poppins" pitchFamily="2" charset="77"/>
              </a:defRPr>
            </a:lvl1pPr>
          </a:lstStyle>
          <a:p>
            <a:pPr algn="ctr"/>
            <a:r>
              <a:rPr lang="en-US" sz="1100" dirty="0" err="1">
                <a:solidFill>
                  <a:schemeClr val="bg1"/>
                </a:solidFill>
              </a:rPr>
              <a:t>Mowhawk</a:t>
            </a:r>
            <a:endParaRPr lang="en-US" sz="1100" dirty="0">
              <a:solidFill>
                <a:schemeClr val="bg1"/>
              </a:solidFill>
            </a:endParaRPr>
          </a:p>
        </p:txBody>
      </p:sp>
      <p:sp>
        <p:nvSpPr>
          <p:cNvPr id="15" name="Title 1">
            <a:extLst>
              <a:ext uri="{FF2B5EF4-FFF2-40B4-BE49-F238E27FC236}">
                <a16:creationId xmlns:a16="http://schemas.microsoft.com/office/drawing/2014/main" id="{40E3356E-81CD-0BD1-1530-A195A69E5476}"/>
              </a:ext>
            </a:extLst>
          </p:cNvPr>
          <p:cNvSpPr txBox="1">
            <a:spLocks/>
          </p:cNvSpPr>
          <p:nvPr/>
        </p:nvSpPr>
        <p:spPr>
          <a:xfrm>
            <a:off x="2837129" y="3443990"/>
            <a:ext cx="970373" cy="656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24292E"/>
                </a:solidFill>
                <a:latin typeface="Poppins" pitchFamily="2" charset="77"/>
                <a:ea typeface="+mj-ea"/>
                <a:cs typeface="Poppins" pitchFamily="2" charset="77"/>
              </a:defRPr>
            </a:lvl1pPr>
          </a:lstStyle>
          <a:p>
            <a:pPr algn="ctr"/>
            <a:r>
              <a:rPr lang="en-US" sz="1100" dirty="0">
                <a:solidFill>
                  <a:schemeClr val="bg1"/>
                </a:solidFill>
              </a:rPr>
              <a:t>Magenta</a:t>
            </a:r>
          </a:p>
        </p:txBody>
      </p:sp>
      <p:sp>
        <p:nvSpPr>
          <p:cNvPr id="16" name="Triangle 15">
            <a:extLst>
              <a:ext uri="{FF2B5EF4-FFF2-40B4-BE49-F238E27FC236}">
                <a16:creationId xmlns:a16="http://schemas.microsoft.com/office/drawing/2014/main" id="{47E30364-B9A9-5ED4-929B-5BEF400F7B9F}"/>
              </a:ext>
            </a:extLst>
          </p:cNvPr>
          <p:cNvSpPr/>
          <p:nvPr/>
        </p:nvSpPr>
        <p:spPr>
          <a:xfrm rot="10800000">
            <a:off x="1558436" y="3898882"/>
            <a:ext cx="138900" cy="11974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D7F62BC6-75D8-ED95-EB73-76CC1E11BB66}"/>
              </a:ext>
            </a:extLst>
          </p:cNvPr>
          <p:cNvSpPr/>
          <p:nvPr/>
        </p:nvSpPr>
        <p:spPr>
          <a:xfrm rot="10800000">
            <a:off x="2365744" y="3898882"/>
            <a:ext cx="138900" cy="11974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FB2A6109-EF5E-F2C4-3E7A-C0231D44F276}"/>
              </a:ext>
            </a:extLst>
          </p:cNvPr>
          <p:cNvSpPr/>
          <p:nvPr/>
        </p:nvSpPr>
        <p:spPr>
          <a:xfrm rot="10800000">
            <a:off x="3263668" y="3898882"/>
            <a:ext cx="138900" cy="11974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06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Maturity Fit – Days to heading</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53693" y="4867647"/>
            <a:ext cx="6293800" cy="656851"/>
          </a:xfrm>
        </p:spPr>
        <p:txBody>
          <a:bodyPr>
            <a:normAutofit/>
          </a:bodyPr>
          <a:lstStyle/>
          <a:p>
            <a:pPr>
              <a:lnSpc>
                <a:spcPct val="100000"/>
              </a:lnSpc>
            </a:pPr>
            <a:r>
              <a:rPr lang="en-US" sz="1400" dirty="0" err="1"/>
              <a:t>Mowhawk</a:t>
            </a:r>
            <a:r>
              <a:rPr lang="en-US" sz="1400" dirty="0"/>
              <a:t> averages 3-5 days quicker to head and flowering </a:t>
            </a:r>
            <a:br>
              <a:rPr lang="en-US" sz="1400" dirty="0"/>
            </a:br>
            <a:r>
              <a:rPr lang="en-US" sz="1400" dirty="0"/>
              <a:t>than </a:t>
            </a:r>
            <a:r>
              <a:rPr lang="en-US" sz="1400" dirty="0" err="1"/>
              <a:t>Illabo</a:t>
            </a:r>
            <a:endParaRPr lang="en-US" sz="1400" dirty="0"/>
          </a:p>
        </p:txBody>
      </p:sp>
      <p:sp>
        <p:nvSpPr>
          <p:cNvPr id="7" name="Content Placeholder 2">
            <a:extLst>
              <a:ext uri="{FF2B5EF4-FFF2-40B4-BE49-F238E27FC236}">
                <a16:creationId xmlns:a16="http://schemas.microsoft.com/office/drawing/2014/main" id="{E2BB8B3C-23E3-005E-D729-0AECC708D6A8}"/>
              </a:ext>
            </a:extLst>
          </p:cNvPr>
          <p:cNvSpPr txBox="1">
            <a:spLocks/>
          </p:cNvSpPr>
          <p:nvPr/>
        </p:nvSpPr>
        <p:spPr>
          <a:xfrm>
            <a:off x="6461458" y="3416411"/>
            <a:ext cx="5184000" cy="656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 DIRPD WA 2022 TOS data averaged heading data from four sites across different TOS in April </a:t>
            </a:r>
            <a:br>
              <a:rPr lang="en-US" sz="800" dirty="0"/>
            </a:br>
            <a:r>
              <a:rPr lang="en-US" sz="800" dirty="0"/>
              <a:t>and May</a:t>
            </a:r>
          </a:p>
        </p:txBody>
      </p:sp>
      <p:graphicFrame>
        <p:nvGraphicFramePr>
          <p:cNvPr id="4" name="Table 12">
            <a:extLst>
              <a:ext uri="{FF2B5EF4-FFF2-40B4-BE49-F238E27FC236}">
                <a16:creationId xmlns:a16="http://schemas.microsoft.com/office/drawing/2014/main" id="{BA3F9AF4-4C49-D252-3958-8BFDDB3F4F55}"/>
              </a:ext>
            </a:extLst>
          </p:cNvPr>
          <p:cNvGraphicFramePr>
            <a:graphicFrameLocks noGrp="1"/>
          </p:cNvGraphicFramePr>
          <p:nvPr>
            <p:extLst>
              <p:ext uri="{D42A27DB-BD31-4B8C-83A1-F6EECF244321}">
                <p14:modId xmlns:p14="http://schemas.microsoft.com/office/powerpoint/2010/main" val="1566826329"/>
              </p:ext>
            </p:extLst>
          </p:nvPr>
        </p:nvGraphicFramePr>
        <p:xfrm>
          <a:off x="6461458" y="1227654"/>
          <a:ext cx="5184000" cy="2106360"/>
        </p:xfrm>
        <a:graphic>
          <a:graphicData uri="http://schemas.openxmlformats.org/drawingml/2006/table">
            <a:tbl>
              <a:tblPr firstRow="1" bandRow="1">
                <a:tableStyleId>{073A0DAA-6AF3-43AB-8588-CEC1D06C72B9}</a:tableStyleId>
              </a:tblPr>
              <a:tblGrid>
                <a:gridCol w="864000">
                  <a:extLst>
                    <a:ext uri="{9D8B030D-6E8A-4147-A177-3AD203B41FA5}">
                      <a16:colId xmlns:a16="http://schemas.microsoft.com/office/drawing/2014/main" val="2870463792"/>
                    </a:ext>
                  </a:extLst>
                </a:gridCol>
                <a:gridCol w="864000">
                  <a:extLst>
                    <a:ext uri="{9D8B030D-6E8A-4147-A177-3AD203B41FA5}">
                      <a16:colId xmlns:a16="http://schemas.microsoft.com/office/drawing/2014/main" val="3392183797"/>
                    </a:ext>
                  </a:extLst>
                </a:gridCol>
                <a:gridCol w="864000">
                  <a:extLst>
                    <a:ext uri="{9D8B030D-6E8A-4147-A177-3AD203B41FA5}">
                      <a16:colId xmlns:a16="http://schemas.microsoft.com/office/drawing/2014/main" val="3195463272"/>
                    </a:ext>
                  </a:extLst>
                </a:gridCol>
                <a:gridCol w="864000">
                  <a:extLst>
                    <a:ext uri="{9D8B030D-6E8A-4147-A177-3AD203B41FA5}">
                      <a16:colId xmlns:a16="http://schemas.microsoft.com/office/drawing/2014/main" val="1631518397"/>
                    </a:ext>
                  </a:extLst>
                </a:gridCol>
                <a:gridCol w="864000">
                  <a:extLst>
                    <a:ext uri="{9D8B030D-6E8A-4147-A177-3AD203B41FA5}">
                      <a16:colId xmlns:a16="http://schemas.microsoft.com/office/drawing/2014/main" val="4167463036"/>
                    </a:ext>
                  </a:extLst>
                </a:gridCol>
                <a:gridCol w="864000">
                  <a:extLst>
                    <a:ext uri="{9D8B030D-6E8A-4147-A177-3AD203B41FA5}">
                      <a16:colId xmlns:a16="http://schemas.microsoft.com/office/drawing/2014/main" val="3943837548"/>
                    </a:ext>
                  </a:extLst>
                </a:gridCol>
              </a:tblGrid>
              <a:tr h="504000">
                <a:tc>
                  <a:txBody>
                    <a:bodyPr/>
                    <a:lstStyle/>
                    <a:p>
                      <a:pPr algn="ctr"/>
                      <a:r>
                        <a:rPr lang="en-US" sz="1100" b="1" i="0" dirty="0">
                          <a:latin typeface="Poppins SemiBold" pitchFamily="2" charset="77"/>
                          <a:cs typeface="Poppins SemiBold" pitchFamily="2" charset="77"/>
                        </a:rPr>
                        <a:t>Time</a:t>
                      </a:r>
                      <a:br>
                        <a:rPr lang="en-US" sz="1100" b="1" i="0" dirty="0">
                          <a:latin typeface="Poppins SemiBold" pitchFamily="2" charset="77"/>
                          <a:cs typeface="Poppins SemiBold" pitchFamily="2" charset="77"/>
                        </a:rPr>
                      </a:br>
                      <a:r>
                        <a:rPr lang="en-US" sz="1100" b="1" i="0" dirty="0">
                          <a:latin typeface="Poppins SemiBold" pitchFamily="2" charset="77"/>
                          <a:cs typeface="Poppins SemiBold" pitchFamily="2" charset="77"/>
                        </a:rPr>
                        <a:t>Sown</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1100" b="1" i="0" dirty="0">
                          <a:latin typeface="Poppins SemiBold" pitchFamily="2" charset="77"/>
                          <a:cs typeface="Poppins SemiBold" pitchFamily="2" charset="77"/>
                        </a:rPr>
                        <a:t>Scepter</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1100" b="1" i="0" dirty="0">
                          <a:latin typeface="Poppins SemiBold" pitchFamily="2" charset="77"/>
                          <a:cs typeface="Poppins SemiBold" pitchFamily="2" charset="77"/>
                        </a:rPr>
                        <a:t>Denison</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1100" b="1" i="0" dirty="0" err="1">
                          <a:latin typeface="Poppins SemiBold" pitchFamily="2" charset="77"/>
                          <a:cs typeface="Poppins SemiBold" pitchFamily="2" charset="77"/>
                        </a:rPr>
                        <a:t>Illabo</a:t>
                      </a:r>
                      <a:endParaRPr lang="en-US" sz="1100" b="1" i="0" dirty="0">
                        <a:latin typeface="Poppins SemiBold" pitchFamily="2" charset="77"/>
                        <a:cs typeface="Poppins SemiBold"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1100" b="1" i="0" dirty="0" err="1">
                          <a:latin typeface="Poppins SemiBold" pitchFamily="2" charset="77"/>
                          <a:cs typeface="Poppins SemiBold" pitchFamily="2" charset="77"/>
                        </a:rPr>
                        <a:t>Mowhawk</a:t>
                      </a:r>
                      <a:endParaRPr lang="en-US" sz="1100" b="1" i="0" dirty="0">
                        <a:latin typeface="Poppins SemiBold" pitchFamily="2" charset="77"/>
                        <a:cs typeface="Poppins SemiBold"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9FC664"/>
                    </a:solidFill>
                  </a:tcPr>
                </a:tc>
                <a:tc>
                  <a:txBody>
                    <a:bodyPr/>
                    <a:lstStyle/>
                    <a:p>
                      <a:pPr algn="ctr"/>
                      <a:r>
                        <a:rPr lang="en-US" sz="1100" b="1" i="0" dirty="0" err="1">
                          <a:latin typeface="Poppins SemiBold" pitchFamily="2" charset="77"/>
                          <a:cs typeface="Poppins SemiBold" pitchFamily="2" charset="77"/>
                        </a:rPr>
                        <a:t>RockStar</a:t>
                      </a:r>
                      <a:endParaRPr lang="en-US" sz="1100" b="1" i="0" dirty="0">
                        <a:latin typeface="Poppins SemiBold" pitchFamily="2" charset="77"/>
                        <a:cs typeface="Poppins SemiBold"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extLst>
                  <a:ext uri="{0D108BD9-81ED-4DB2-BD59-A6C34878D82A}">
                    <a16:rowId xmlns:a16="http://schemas.microsoft.com/office/drawing/2014/main" val="3452242315"/>
                  </a:ext>
                </a:extLst>
              </a:tr>
              <a:tr h="504000">
                <a:tc>
                  <a:txBody>
                    <a:bodyPr/>
                    <a:lstStyle/>
                    <a:p>
                      <a:pPr algn="ctr"/>
                      <a:r>
                        <a:rPr lang="en-US" sz="1100" dirty="0">
                          <a:latin typeface="Poppins" pitchFamily="2" charset="77"/>
                          <a:cs typeface="Poppins" pitchFamily="2" charset="77"/>
                        </a:rPr>
                        <a:t>April</a:t>
                      </a:r>
                      <a:br>
                        <a:rPr lang="en-US" sz="1100" dirty="0">
                          <a:latin typeface="Poppins" pitchFamily="2" charset="77"/>
                          <a:cs typeface="Poppins" pitchFamily="2" charset="77"/>
                        </a:rPr>
                      </a:br>
                      <a:r>
                        <a:rPr lang="en-US" sz="1100" dirty="0">
                          <a:latin typeface="Poppins" pitchFamily="2" charset="77"/>
                          <a:cs typeface="Poppins" pitchFamily="2" charset="77"/>
                        </a:rPr>
                        <a:t>Sowing</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101</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113</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153</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150</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107</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80491335"/>
                  </a:ext>
                </a:extLst>
              </a:tr>
              <a:tr h="504000">
                <a:tc>
                  <a:txBody>
                    <a:bodyPr/>
                    <a:lstStyle/>
                    <a:p>
                      <a:pPr algn="ctr"/>
                      <a:r>
                        <a:rPr lang="en-US" sz="1100" dirty="0">
                          <a:latin typeface="Poppins" pitchFamily="2" charset="77"/>
                          <a:cs typeface="Poppins" pitchFamily="2" charset="77"/>
                        </a:rPr>
                        <a:t>May</a:t>
                      </a:r>
                      <a:br>
                        <a:rPr lang="en-US" sz="1100" dirty="0">
                          <a:latin typeface="Poppins" pitchFamily="2" charset="77"/>
                          <a:cs typeface="Poppins" pitchFamily="2" charset="77"/>
                        </a:rPr>
                      </a:br>
                      <a:r>
                        <a:rPr lang="en-US" sz="1100" dirty="0">
                          <a:latin typeface="Poppins" pitchFamily="2" charset="77"/>
                          <a:cs typeface="Poppins" pitchFamily="2" charset="77"/>
                        </a:rPr>
                        <a:t>Sowing</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122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137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134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614251"/>
                  </a:ext>
                </a:extLst>
              </a:tr>
              <a:tr h="504000">
                <a:tc>
                  <a:txBody>
                    <a:bodyPr/>
                    <a:lstStyle/>
                    <a:p>
                      <a:pPr algn="ctr"/>
                      <a:r>
                        <a:rPr lang="en-US" sz="1100" dirty="0">
                          <a:latin typeface="Poppins" pitchFamily="2" charset="77"/>
                          <a:cs typeface="Poppins" pitchFamily="2" charset="77"/>
                        </a:rPr>
                        <a:t>Days</a:t>
                      </a:r>
                      <a:br>
                        <a:rPr lang="en-US" sz="1100" dirty="0">
                          <a:latin typeface="Poppins" pitchFamily="2" charset="77"/>
                          <a:cs typeface="Poppins" pitchFamily="2" charset="77"/>
                        </a:rPr>
                      </a:br>
                      <a:r>
                        <a:rPr lang="en-US" sz="1100" dirty="0">
                          <a:latin typeface="Poppins" pitchFamily="2" charset="77"/>
                          <a:cs typeface="Poppins" pitchFamily="2" charset="77"/>
                        </a:rPr>
                        <a:t>after</a:t>
                      </a:r>
                      <a:br>
                        <a:rPr lang="en-US" sz="1100" dirty="0">
                          <a:latin typeface="Poppins" pitchFamily="2" charset="77"/>
                          <a:cs typeface="Poppins" pitchFamily="2" charset="77"/>
                        </a:rPr>
                      </a:br>
                      <a:r>
                        <a:rPr lang="en-US" sz="1100" dirty="0">
                          <a:latin typeface="Poppins" pitchFamily="2" charset="77"/>
                          <a:cs typeface="Poppins" pitchFamily="2" charset="77"/>
                        </a:rPr>
                        <a:t>Scepter</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7-20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15-50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12-50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r>
                        <a:rPr lang="en-US" sz="1100" dirty="0">
                          <a:latin typeface="Poppins" pitchFamily="2" charset="77"/>
                          <a:cs typeface="Poppins" pitchFamily="2" charset="77"/>
                        </a:rPr>
                        <a:t>5-12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46930018"/>
                  </a:ext>
                </a:extLst>
              </a:tr>
            </a:tbl>
          </a:graphicData>
        </a:graphic>
      </p:graphicFrame>
      <p:pic>
        <p:nvPicPr>
          <p:cNvPr id="19" name="Picture 18">
            <a:extLst>
              <a:ext uri="{FF2B5EF4-FFF2-40B4-BE49-F238E27FC236}">
                <a16:creationId xmlns:a16="http://schemas.microsoft.com/office/drawing/2014/main" id="{EB3A70E8-8625-4552-02EA-364B1B8AA141}"/>
              </a:ext>
            </a:extLst>
          </p:cNvPr>
          <p:cNvPicPr>
            <a:picLocks noChangeAspect="1"/>
          </p:cNvPicPr>
          <p:nvPr/>
        </p:nvPicPr>
        <p:blipFill>
          <a:blip r:embed="rId2"/>
          <a:srcRect/>
          <a:stretch/>
        </p:blipFill>
        <p:spPr>
          <a:xfrm>
            <a:off x="368372" y="1061112"/>
            <a:ext cx="5866425" cy="3780585"/>
          </a:xfrm>
          <a:prstGeom prst="rect">
            <a:avLst/>
          </a:prstGeom>
        </p:spPr>
      </p:pic>
    </p:spTree>
    <p:extLst>
      <p:ext uri="{BB962C8B-B14F-4D97-AF65-F5344CB8AC3E}">
        <p14:creationId xmlns:p14="http://schemas.microsoft.com/office/powerpoint/2010/main" val="350431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fontScale="90000"/>
          </a:bodyPr>
          <a:lstStyle/>
          <a:p>
            <a:r>
              <a:rPr lang="en-US" dirty="0"/>
              <a:t>2022 NVT individual site yield performance</a:t>
            </a:r>
          </a:p>
        </p:txBody>
      </p:sp>
      <p:pic>
        <p:nvPicPr>
          <p:cNvPr id="8" name="Picture 7" descr="A close-up of a logo&#10;&#10;Description automatically generated">
            <a:extLst>
              <a:ext uri="{FF2B5EF4-FFF2-40B4-BE49-F238E27FC236}">
                <a16:creationId xmlns:a16="http://schemas.microsoft.com/office/drawing/2014/main" id="{9F9DF41F-02FC-F2EC-63AB-9E399CBF2F66}"/>
              </a:ext>
            </a:extLst>
          </p:cNvPr>
          <p:cNvPicPr>
            <a:picLocks noChangeAspect="1"/>
          </p:cNvPicPr>
          <p:nvPr/>
        </p:nvPicPr>
        <p:blipFill>
          <a:blip r:embed="rId3"/>
          <a:stretch>
            <a:fillRect/>
          </a:stretch>
        </p:blipFill>
        <p:spPr>
          <a:xfrm>
            <a:off x="547822" y="1379347"/>
            <a:ext cx="1417311" cy="779018"/>
          </a:xfrm>
          <a:prstGeom prst="rect">
            <a:avLst/>
          </a:prstGeom>
        </p:spPr>
      </p:pic>
      <p:sp>
        <p:nvSpPr>
          <p:cNvPr id="9" name="TextBox 8">
            <a:extLst>
              <a:ext uri="{FF2B5EF4-FFF2-40B4-BE49-F238E27FC236}">
                <a16:creationId xmlns:a16="http://schemas.microsoft.com/office/drawing/2014/main" id="{327E1104-90AB-A7AF-C0E2-3F95CBB7EFA7}"/>
              </a:ext>
            </a:extLst>
          </p:cNvPr>
          <p:cNvSpPr txBox="1"/>
          <p:nvPr/>
        </p:nvSpPr>
        <p:spPr>
          <a:xfrm>
            <a:off x="2366571" y="1584190"/>
            <a:ext cx="7458857" cy="369332"/>
          </a:xfrm>
          <a:prstGeom prst="rect">
            <a:avLst/>
          </a:prstGeom>
          <a:noFill/>
        </p:spPr>
        <p:txBody>
          <a:bodyPr wrap="square">
            <a:spAutoFit/>
          </a:bodyPr>
          <a:lstStyle/>
          <a:p>
            <a:pPr algn="ctr" rtl="0">
              <a:defRPr sz="1600" b="0" i="0" u="none" strike="noStrike" kern="1200" spc="0" baseline="0">
                <a:solidFill>
                  <a:prstClr val="black">
                    <a:lumMod val="65000"/>
                    <a:lumOff val="35000"/>
                  </a:prstClr>
                </a:solidFill>
                <a:latin typeface="Poppins Light" pitchFamily="2" charset="77"/>
                <a:ea typeface="+mn-ea"/>
                <a:cs typeface="Poppins Light" pitchFamily="2" charset="77"/>
              </a:defRPr>
            </a:pPr>
            <a:r>
              <a:rPr lang="en-US" sz="1800" b="0" i="0" dirty="0">
                <a:latin typeface="Poppins Light" pitchFamily="2" charset="77"/>
                <a:cs typeface="Poppins Light" pitchFamily="2" charset="77"/>
              </a:rPr>
              <a:t>2022 WA Early NVT trial series yield t/ha performance (10 sites)</a:t>
            </a:r>
          </a:p>
        </p:txBody>
      </p:sp>
      <p:pic>
        <p:nvPicPr>
          <p:cNvPr id="10" name="Picture 9">
            <a:extLst>
              <a:ext uri="{FF2B5EF4-FFF2-40B4-BE49-F238E27FC236}">
                <a16:creationId xmlns:a16="http://schemas.microsoft.com/office/drawing/2014/main" id="{607FD8D4-DE43-1D0C-A986-95BB464F0CE1}"/>
              </a:ext>
            </a:extLst>
          </p:cNvPr>
          <p:cNvPicPr>
            <a:picLocks noChangeAspect="1"/>
          </p:cNvPicPr>
          <p:nvPr/>
        </p:nvPicPr>
        <p:blipFill>
          <a:blip r:embed="rId4"/>
          <a:srcRect/>
          <a:stretch/>
        </p:blipFill>
        <p:spPr>
          <a:xfrm>
            <a:off x="2209799" y="2041065"/>
            <a:ext cx="7772400" cy="4187764"/>
          </a:xfrm>
          <a:prstGeom prst="rect">
            <a:avLst/>
          </a:prstGeom>
        </p:spPr>
      </p:pic>
    </p:spTree>
    <p:extLst>
      <p:ext uri="{BB962C8B-B14F-4D97-AF65-F5344CB8AC3E}">
        <p14:creationId xmlns:p14="http://schemas.microsoft.com/office/powerpoint/2010/main" val="66051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fontScale="90000"/>
          </a:bodyPr>
          <a:lstStyle/>
          <a:p>
            <a:r>
              <a:rPr lang="en-US" dirty="0"/>
              <a:t>2022 NVT individual site yield performance</a:t>
            </a:r>
          </a:p>
        </p:txBody>
      </p:sp>
      <p:pic>
        <p:nvPicPr>
          <p:cNvPr id="8" name="Picture 7" descr="A close-up of a logo&#10;&#10;Description automatically generated">
            <a:extLst>
              <a:ext uri="{FF2B5EF4-FFF2-40B4-BE49-F238E27FC236}">
                <a16:creationId xmlns:a16="http://schemas.microsoft.com/office/drawing/2014/main" id="{9F9DF41F-02FC-F2EC-63AB-9E399CBF2F66}"/>
              </a:ext>
            </a:extLst>
          </p:cNvPr>
          <p:cNvPicPr>
            <a:picLocks noChangeAspect="1"/>
          </p:cNvPicPr>
          <p:nvPr/>
        </p:nvPicPr>
        <p:blipFill>
          <a:blip r:embed="rId3"/>
          <a:stretch>
            <a:fillRect/>
          </a:stretch>
        </p:blipFill>
        <p:spPr>
          <a:xfrm>
            <a:off x="547822" y="1379347"/>
            <a:ext cx="1417311" cy="779018"/>
          </a:xfrm>
          <a:prstGeom prst="rect">
            <a:avLst/>
          </a:prstGeom>
        </p:spPr>
      </p:pic>
      <p:sp>
        <p:nvSpPr>
          <p:cNvPr id="9" name="TextBox 8">
            <a:extLst>
              <a:ext uri="{FF2B5EF4-FFF2-40B4-BE49-F238E27FC236}">
                <a16:creationId xmlns:a16="http://schemas.microsoft.com/office/drawing/2014/main" id="{327E1104-90AB-A7AF-C0E2-3F95CBB7EFA7}"/>
              </a:ext>
            </a:extLst>
          </p:cNvPr>
          <p:cNvSpPr txBox="1"/>
          <p:nvPr/>
        </p:nvSpPr>
        <p:spPr>
          <a:xfrm>
            <a:off x="2232101" y="1584190"/>
            <a:ext cx="9277607" cy="369332"/>
          </a:xfrm>
          <a:prstGeom prst="rect">
            <a:avLst/>
          </a:prstGeom>
          <a:noFill/>
        </p:spPr>
        <p:txBody>
          <a:bodyPr wrap="square">
            <a:spAutoFit/>
          </a:bodyPr>
          <a:lstStyle/>
          <a:p>
            <a:pPr algn="ctr" rtl="0">
              <a:defRPr sz="1600" b="0" i="0" u="none" strike="noStrike" kern="1200" spc="0" baseline="0">
                <a:solidFill>
                  <a:prstClr val="black">
                    <a:lumMod val="65000"/>
                    <a:lumOff val="35000"/>
                  </a:prstClr>
                </a:solidFill>
                <a:latin typeface="Poppins Light" pitchFamily="2" charset="77"/>
                <a:ea typeface="+mn-ea"/>
                <a:cs typeface="Poppins Light" pitchFamily="2" charset="77"/>
              </a:defRPr>
            </a:pPr>
            <a:r>
              <a:rPr lang="en-US" sz="1800" b="0" i="0" dirty="0">
                <a:latin typeface="Poppins Light" pitchFamily="2" charset="77"/>
                <a:cs typeface="Poppins Light" pitchFamily="2" charset="77"/>
              </a:rPr>
              <a:t>2022 WA Early NVT trial series yield performance shown as relative SMY (10 sites)</a:t>
            </a:r>
          </a:p>
        </p:txBody>
      </p:sp>
      <p:graphicFrame>
        <p:nvGraphicFramePr>
          <p:cNvPr id="5" name="Table 12">
            <a:extLst>
              <a:ext uri="{FF2B5EF4-FFF2-40B4-BE49-F238E27FC236}">
                <a16:creationId xmlns:a16="http://schemas.microsoft.com/office/drawing/2014/main" id="{A7996297-97C0-357B-0EA8-0088802A41FF}"/>
              </a:ext>
            </a:extLst>
          </p:cNvPr>
          <p:cNvGraphicFramePr>
            <a:graphicFrameLocks noGrp="1"/>
          </p:cNvGraphicFramePr>
          <p:nvPr>
            <p:extLst>
              <p:ext uri="{D42A27DB-BD31-4B8C-83A1-F6EECF244321}">
                <p14:modId xmlns:p14="http://schemas.microsoft.com/office/powerpoint/2010/main" val="641921339"/>
              </p:ext>
            </p:extLst>
          </p:nvPr>
        </p:nvGraphicFramePr>
        <p:xfrm>
          <a:off x="547822" y="2341178"/>
          <a:ext cx="11101778" cy="3672000"/>
        </p:xfrm>
        <a:graphic>
          <a:graphicData uri="http://schemas.openxmlformats.org/drawingml/2006/table">
            <a:tbl>
              <a:tblPr firstRow="1" bandRow="1">
                <a:tableStyleId>{073A0DAA-6AF3-43AB-8588-CEC1D06C72B9}</a:tableStyleId>
              </a:tblPr>
              <a:tblGrid>
                <a:gridCol w="1280978">
                  <a:extLst>
                    <a:ext uri="{9D8B030D-6E8A-4147-A177-3AD203B41FA5}">
                      <a16:colId xmlns:a16="http://schemas.microsoft.com/office/drawing/2014/main" val="2870463792"/>
                    </a:ext>
                  </a:extLst>
                </a:gridCol>
                <a:gridCol w="892800">
                  <a:extLst>
                    <a:ext uri="{9D8B030D-6E8A-4147-A177-3AD203B41FA5}">
                      <a16:colId xmlns:a16="http://schemas.microsoft.com/office/drawing/2014/main" val="3392183797"/>
                    </a:ext>
                  </a:extLst>
                </a:gridCol>
                <a:gridCol w="892800">
                  <a:extLst>
                    <a:ext uri="{9D8B030D-6E8A-4147-A177-3AD203B41FA5}">
                      <a16:colId xmlns:a16="http://schemas.microsoft.com/office/drawing/2014/main" val="3195463272"/>
                    </a:ext>
                  </a:extLst>
                </a:gridCol>
                <a:gridCol w="892800">
                  <a:extLst>
                    <a:ext uri="{9D8B030D-6E8A-4147-A177-3AD203B41FA5}">
                      <a16:colId xmlns:a16="http://schemas.microsoft.com/office/drawing/2014/main" val="1631518397"/>
                    </a:ext>
                  </a:extLst>
                </a:gridCol>
                <a:gridCol w="892800">
                  <a:extLst>
                    <a:ext uri="{9D8B030D-6E8A-4147-A177-3AD203B41FA5}">
                      <a16:colId xmlns:a16="http://schemas.microsoft.com/office/drawing/2014/main" val="3654118414"/>
                    </a:ext>
                  </a:extLst>
                </a:gridCol>
                <a:gridCol w="892800">
                  <a:extLst>
                    <a:ext uri="{9D8B030D-6E8A-4147-A177-3AD203B41FA5}">
                      <a16:colId xmlns:a16="http://schemas.microsoft.com/office/drawing/2014/main" val="2756443712"/>
                    </a:ext>
                  </a:extLst>
                </a:gridCol>
                <a:gridCol w="892800">
                  <a:extLst>
                    <a:ext uri="{9D8B030D-6E8A-4147-A177-3AD203B41FA5}">
                      <a16:colId xmlns:a16="http://schemas.microsoft.com/office/drawing/2014/main" val="809886375"/>
                    </a:ext>
                  </a:extLst>
                </a:gridCol>
                <a:gridCol w="892800">
                  <a:extLst>
                    <a:ext uri="{9D8B030D-6E8A-4147-A177-3AD203B41FA5}">
                      <a16:colId xmlns:a16="http://schemas.microsoft.com/office/drawing/2014/main" val="2035210705"/>
                    </a:ext>
                  </a:extLst>
                </a:gridCol>
                <a:gridCol w="892800">
                  <a:extLst>
                    <a:ext uri="{9D8B030D-6E8A-4147-A177-3AD203B41FA5}">
                      <a16:colId xmlns:a16="http://schemas.microsoft.com/office/drawing/2014/main" val="546390879"/>
                    </a:ext>
                  </a:extLst>
                </a:gridCol>
                <a:gridCol w="892800">
                  <a:extLst>
                    <a:ext uri="{9D8B030D-6E8A-4147-A177-3AD203B41FA5}">
                      <a16:colId xmlns:a16="http://schemas.microsoft.com/office/drawing/2014/main" val="1809365994"/>
                    </a:ext>
                  </a:extLst>
                </a:gridCol>
                <a:gridCol w="892800">
                  <a:extLst>
                    <a:ext uri="{9D8B030D-6E8A-4147-A177-3AD203B41FA5}">
                      <a16:colId xmlns:a16="http://schemas.microsoft.com/office/drawing/2014/main" val="2877793593"/>
                    </a:ext>
                  </a:extLst>
                </a:gridCol>
                <a:gridCol w="892800">
                  <a:extLst>
                    <a:ext uri="{9D8B030D-6E8A-4147-A177-3AD203B41FA5}">
                      <a16:colId xmlns:a16="http://schemas.microsoft.com/office/drawing/2014/main" val="817102349"/>
                    </a:ext>
                  </a:extLst>
                </a:gridCol>
              </a:tblGrid>
              <a:tr h="306000">
                <a:tc>
                  <a:txBody>
                    <a:bodyPr/>
                    <a:lstStyle/>
                    <a:p>
                      <a:pPr algn="l"/>
                      <a:r>
                        <a:rPr lang="en-US" sz="900" b="1" i="0" dirty="0">
                          <a:latin typeface="Poppins SemiBold" pitchFamily="2" charset="77"/>
                          <a:cs typeface="Poppins SemiBold" pitchFamily="2" charset="77"/>
                        </a:rPr>
                        <a:t>Variety</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a:latin typeface="Poppins SemiBold" pitchFamily="2" charset="77"/>
                          <a:cs typeface="Poppins SemiBold" pitchFamily="2" charset="77"/>
                        </a:rPr>
                        <a:t>AVG SMY</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a:latin typeface="Poppins SemiBold" pitchFamily="2" charset="77"/>
                          <a:cs typeface="Poppins SemiBold" pitchFamily="2" charset="77"/>
                        </a:rPr>
                        <a:t>Ogilvie</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a:latin typeface="Poppins SemiBold" pitchFamily="2" charset="77"/>
                          <a:cs typeface="Poppins SemiBold" pitchFamily="2" charset="77"/>
                        </a:rPr>
                        <a:t>Eneabba</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err="1">
                          <a:latin typeface="Poppins SemiBold" pitchFamily="2" charset="77"/>
                          <a:cs typeface="Poppins SemiBold" pitchFamily="2" charset="77"/>
                        </a:rPr>
                        <a:t>Narrogin</a:t>
                      </a:r>
                      <a:endParaRPr lang="en-US" sz="900" b="1" i="0" dirty="0">
                        <a:latin typeface="Poppins SemiBold" pitchFamily="2" charset="77"/>
                        <a:cs typeface="Poppins SemiBold"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a:latin typeface="Poppins SemiBold" pitchFamily="2" charset="77"/>
                          <a:cs typeface="Poppins SemiBold" pitchFamily="2" charset="77"/>
                        </a:rPr>
                        <a:t>York</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err="1">
                          <a:latin typeface="Poppins SemiBold" pitchFamily="2" charset="77"/>
                          <a:cs typeface="Poppins SemiBold" pitchFamily="2" charset="77"/>
                        </a:rPr>
                        <a:t>Bencubbin</a:t>
                      </a:r>
                      <a:endParaRPr lang="en-US" sz="900" b="1" i="0" dirty="0">
                        <a:latin typeface="Poppins SemiBold" pitchFamily="2" charset="77"/>
                        <a:cs typeface="Poppins SemiBold"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err="1">
                          <a:latin typeface="Poppins SemiBold" pitchFamily="2" charset="77"/>
                          <a:cs typeface="Poppins SemiBold" pitchFamily="2" charset="77"/>
                        </a:rPr>
                        <a:t>Kalannie</a:t>
                      </a:r>
                      <a:endParaRPr lang="en-US" sz="900" b="1" i="0" dirty="0">
                        <a:latin typeface="Poppins SemiBold" pitchFamily="2" charset="77"/>
                        <a:cs typeface="Poppins SemiBold"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err="1">
                          <a:latin typeface="Poppins SemiBold" pitchFamily="2" charset="77"/>
                          <a:cs typeface="Poppins SemiBold" pitchFamily="2" charset="77"/>
                        </a:rPr>
                        <a:t>Huden</a:t>
                      </a:r>
                      <a:endParaRPr lang="en-US" sz="900" b="1" i="0" dirty="0">
                        <a:latin typeface="Poppins SemiBold" pitchFamily="2" charset="77"/>
                        <a:cs typeface="Poppins SemiBold"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err="1">
                          <a:latin typeface="Poppins SemiBold" pitchFamily="2" charset="77"/>
                          <a:cs typeface="Poppins SemiBold" pitchFamily="2" charset="77"/>
                        </a:rPr>
                        <a:t>Jerramungup</a:t>
                      </a:r>
                      <a:endParaRPr lang="en-US" sz="900" b="1" i="0" dirty="0">
                        <a:latin typeface="Poppins SemiBold" pitchFamily="2" charset="77"/>
                        <a:cs typeface="Poppins SemiBold"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a:latin typeface="Poppins SemiBold" pitchFamily="2" charset="77"/>
                          <a:cs typeface="Poppins SemiBold" pitchFamily="2" charset="77"/>
                        </a:rPr>
                        <a:t>Gibson</a:t>
                      </a: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a:txBody>
                    <a:bodyPr/>
                    <a:lstStyle/>
                    <a:p>
                      <a:pPr algn="ctr"/>
                      <a:r>
                        <a:rPr lang="en-US" sz="900" b="1" i="0" dirty="0" err="1">
                          <a:latin typeface="Poppins SemiBold" pitchFamily="2" charset="77"/>
                          <a:cs typeface="Poppins SemiBold" pitchFamily="2" charset="77"/>
                        </a:rPr>
                        <a:t>Stirlings</a:t>
                      </a:r>
                      <a:r>
                        <a:rPr lang="en-US" sz="900" b="1" i="0" dirty="0">
                          <a:latin typeface="Poppins SemiBold" pitchFamily="2" charset="77"/>
                          <a:cs typeface="Poppins SemiBold" pitchFamily="2" charset="77"/>
                        </a:rPr>
                        <a:t> </a:t>
                      </a:r>
                      <a:r>
                        <a:rPr lang="en-US" sz="900" b="1" i="0" dirty="0" err="1">
                          <a:latin typeface="Poppins SemiBold" pitchFamily="2" charset="77"/>
                          <a:cs typeface="Poppins SemiBold" pitchFamily="2" charset="77"/>
                        </a:rPr>
                        <a:t>Sth</a:t>
                      </a:r>
                      <a:endParaRPr lang="en-US" sz="900" b="1" i="0" dirty="0">
                        <a:latin typeface="Poppins SemiBold" pitchFamily="2" charset="77"/>
                        <a:cs typeface="Poppins SemiBold" pitchFamily="2" charset="77"/>
                      </a:endParaRPr>
                    </a:p>
                  </a:txBody>
                  <a:tcPr marL="0" marR="0"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extLst>
                  <a:ext uri="{0D108BD9-81ED-4DB2-BD59-A6C34878D82A}">
                    <a16:rowId xmlns:a16="http://schemas.microsoft.com/office/drawing/2014/main" val="3452242315"/>
                  </a:ext>
                </a:extLst>
              </a:tr>
              <a:tr h="306000">
                <a:tc>
                  <a:txBody>
                    <a:bodyPr/>
                    <a:lstStyle/>
                    <a:p>
                      <a:pPr algn="l"/>
                      <a:r>
                        <a:rPr lang="en-US" sz="900" dirty="0" err="1">
                          <a:solidFill>
                            <a:schemeClr val="bg1"/>
                          </a:solidFill>
                          <a:latin typeface="Poppins" pitchFamily="2" charset="77"/>
                          <a:cs typeface="Poppins" pitchFamily="2" charset="77"/>
                        </a:rPr>
                        <a:t>Mowhawk</a:t>
                      </a:r>
                      <a:endParaRPr lang="en-US" sz="900" dirty="0">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900" dirty="0">
                          <a:latin typeface="Poppins" pitchFamily="2" charset="77"/>
                          <a:cs typeface="Poppins" pitchFamily="2" charset="77"/>
                        </a:rPr>
                        <a:t>119</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124</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136</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113</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121</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127</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124</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103</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117</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103</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900" dirty="0">
                          <a:latin typeface="Poppins" pitchFamily="2" charset="77"/>
                          <a:cs typeface="Poppins" pitchFamily="2" charset="77"/>
                        </a:rPr>
                        <a:t>111</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1680491335"/>
                  </a:ext>
                </a:extLst>
              </a:tr>
              <a:tr h="306000">
                <a:tc>
                  <a:txBody>
                    <a:bodyPr/>
                    <a:lstStyle/>
                    <a:p>
                      <a:pPr algn="l"/>
                      <a:r>
                        <a:rPr lang="en-US" sz="900" dirty="0">
                          <a:latin typeface="Poppins" pitchFamily="2" charset="77"/>
                          <a:cs typeface="Poppins" pitchFamily="2" charset="77"/>
                        </a:rPr>
                        <a:t>Longsword</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112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127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129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101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900" dirty="0">
                          <a:latin typeface="Poppins" pitchFamily="2" charset="77"/>
                          <a:cs typeface="Poppins" pitchFamily="2" charset="77"/>
                        </a:rPr>
                        <a:t>119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124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113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900" dirty="0">
                          <a:latin typeface="Poppins" pitchFamily="2" charset="77"/>
                          <a:cs typeface="Poppins" pitchFamily="2" charset="77"/>
                        </a:rPr>
                        <a:t>88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105</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106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104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extLst>
                  <a:ext uri="{0D108BD9-81ED-4DB2-BD59-A6C34878D82A}">
                    <a16:rowId xmlns:a16="http://schemas.microsoft.com/office/drawing/2014/main" val="251614251"/>
                  </a:ext>
                </a:extLst>
              </a:tr>
              <a:tr h="306000">
                <a:tc>
                  <a:txBody>
                    <a:bodyPr/>
                    <a:lstStyle/>
                    <a:p>
                      <a:pPr algn="l"/>
                      <a:r>
                        <a:rPr lang="en-US" sz="900" dirty="0" err="1">
                          <a:latin typeface="Poppins" pitchFamily="2" charset="77"/>
                          <a:cs typeface="Poppins" pitchFamily="2" charset="77"/>
                        </a:rPr>
                        <a:t>Illabo</a:t>
                      </a:r>
                      <a:endParaRPr lang="en-US" sz="9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110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900" dirty="0">
                          <a:latin typeface="Poppins" pitchFamily="2" charset="77"/>
                          <a:cs typeface="Poppins" pitchFamily="2" charset="77"/>
                        </a:rPr>
                        <a:t>105</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122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103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123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115</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125</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100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900" dirty="0">
                          <a:latin typeface="Poppins" pitchFamily="2" charset="77"/>
                          <a:cs typeface="Poppins" pitchFamily="2" charset="77"/>
                        </a:rPr>
                        <a:t>111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94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8D72"/>
                    </a:solidFill>
                  </a:tcPr>
                </a:tc>
                <a:tc>
                  <a:txBody>
                    <a:bodyPr/>
                    <a:lstStyle/>
                    <a:p>
                      <a:pPr algn="ctr"/>
                      <a:r>
                        <a:rPr lang="en-US" sz="900" dirty="0">
                          <a:latin typeface="Poppins" pitchFamily="2" charset="77"/>
                          <a:cs typeface="Poppins" pitchFamily="2" charset="77"/>
                        </a:rPr>
                        <a:t>103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extLst>
                  <a:ext uri="{0D108BD9-81ED-4DB2-BD59-A6C34878D82A}">
                    <a16:rowId xmlns:a16="http://schemas.microsoft.com/office/drawing/2014/main" val="4046930018"/>
                  </a:ext>
                </a:extLst>
              </a:tr>
              <a:tr h="306000">
                <a:tc>
                  <a:txBody>
                    <a:bodyPr/>
                    <a:lstStyle/>
                    <a:p>
                      <a:pPr algn="l"/>
                      <a:r>
                        <a:rPr lang="en-US" sz="900" dirty="0">
                          <a:latin typeface="Poppins" pitchFamily="2" charset="77"/>
                          <a:cs typeface="Poppins" pitchFamily="2" charset="77"/>
                        </a:rPr>
                        <a:t>Valiant CL Plus</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108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E683"/>
                    </a:solidFill>
                  </a:tcPr>
                </a:tc>
                <a:tc>
                  <a:txBody>
                    <a:bodyPr/>
                    <a:lstStyle/>
                    <a:p>
                      <a:pPr algn="ctr"/>
                      <a:r>
                        <a:rPr lang="en-US" sz="900" dirty="0">
                          <a:latin typeface="Poppins" pitchFamily="2" charset="77"/>
                          <a:cs typeface="Poppins" pitchFamily="2" charset="77"/>
                        </a:rPr>
                        <a:t>107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114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101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900" dirty="0">
                          <a:latin typeface="Poppins" pitchFamily="2" charset="77"/>
                          <a:cs typeface="Poppins" pitchFamily="2" charset="77"/>
                        </a:rPr>
                        <a:t>92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900" dirty="0">
                          <a:latin typeface="Poppins" pitchFamily="2" charset="77"/>
                          <a:cs typeface="Poppins" pitchFamily="2" charset="77"/>
                        </a:rPr>
                        <a:t>113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99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8D72"/>
                    </a:solidFill>
                  </a:tcPr>
                </a:tc>
                <a:tc>
                  <a:txBody>
                    <a:bodyPr/>
                    <a:lstStyle/>
                    <a:p>
                      <a:pPr algn="ctr"/>
                      <a:r>
                        <a:rPr lang="en-US" sz="900" dirty="0">
                          <a:latin typeface="Poppins" pitchFamily="2" charset="77"/>
                          <a:cs typeface="Poppins" pitchFamily="2" charset="77"/>
                        </a:rPr>
                        <a:t>107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128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113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112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2489870879"/>
                  </a:ext>
                </a:extLst>
              </a:tr>
              <a:tr h="306000">
                <a:tc>
                  <a:txBody>
                    <a:bodyPr/>
                    <a:lstStyle/>
                    <a:p>
                      <a:pPr algn="l"/>
                      <a:r>
                        <a:rPr lang="en-US" sz="900" dirty="0">
                          <a:latin typeface="Poppins" pitchFamily="2" charset="77"/>
                          <a:cs typeface="Poppins" pitchFamily="2" charset="77"/>
                        </a:rPr>
                        <a:t>Cutlass</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107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117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99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114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102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122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108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115</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93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8D72"/>
                    </a:solidFill>
                  </a:tcPr>
                </a:tc>
                <a:tc>
                  <a:txBody>
                    <a:bodyPr/>
                    <a:lstStyle/>
                    <a:p>
                      <a:pPr algn="ctr"/>
                      <a:r>
                        <a:rPr lang="en-US" sz="900" dirty="0">
                          <a:latin typeface="Poppins" pitchFamily="2" charset="77"/>
                          <a:cs typeface="Poppins" pitchFamily="2" charset="77"/>
                        </a:rPr>
                        <a:t>101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900" dirty="0">
                          <a:latin typeface="Poppins" pitchFamily="2" charset="77"/>
                          <a:cs typeface="Poppins" pitchFamily="2" charset="77"/>
                        </a:rPr>
                        <a:t>102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extLst>
                  <a:ext uri="{0D108BD9-81ED-4DB2-BD59-A6C34878D82A}">
                    <a16:rowId xmlns:a16="http://schemas.microsoft.com/office/drawing/2014/main" val="130439403"/>
                  </a:ext>
                </a:extLst>
              </a:tr>
              <a:tr h="306000">
                <a:tc>
                  <a:txBody>
                    <a:bodyPr/>
                    <a:lstStyle/>
                    <a:p>
                      <a:pPr algn="l"/>
                      <a:r>
                        <a:rPr lang="en-US" sz="900" dirty="0">
                          <a:latin typeface="Poppins" pitchFamily="2" charset="77"/>
                          <a:cs typeface="Poppins" pitchFamily="2" charset="77"/>
                        </a:rPr>
                        <a:t>Denison</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106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900" dirty="0">
                          <a:latin typeface="Poppins" pitchFamily="2" charset="77"/>
                          <a:cs typeface="Poppins" pitchFamily="2" charset="77"/>
                        </a:rPr>
                        <a:t>111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BDC81"/>
                    </a:solidFill>
                  </a:tcPr>
                </a:tc>
                <a:tc>
                  <a:txBody>
                    <a:bodyPr/>
                    <a:lstStyle/>
                    <a:p>
                      <a:pPr algn="ctr"/>
                      <a:r>
                        <a:rPr lang="en-US" sz="900" dirty="0">
                          <a:latin typeface="Poppins" pitchFamily="2" charset="77"/>
                          <a:cs typeface="Poppins" pitchFamily="2" charset="77"/>
                        </a:rPr>
                        <a:t>100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114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81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118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96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8D72"/>
                    </a:solidFill>
                  </a:tcPr>
                </a:tc>
                <a:tc>
                  <a:txBody>
                    <a:bodyPr/>
                    <a:lstStyle/>
                    <a:p>
                      <a:pPr algn="ctr"/>
                      <a:r>
                        <a:rPr lang="en-US" sz="900" dirty="0">
                          <a:latin typeface="Poppins" pitchFamily="2" charset="77"/>
                          <a:cs typeface="Poppins" pitchFamily="2" charset="77"/>
                        </a:rPr>
                        <a:t>104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119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125</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102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extLst>
                  <a:ext uri="{0D108BD9-81ED-4DB2-BD59-A6C34878D82A}">
                    <a16:rowId xmlns:a16="http://schemas.microsoft.com/office/drawing/2014/main" val="4072102642"/>
                  </a:ext>
                </a:extLst>
              </a:tr>
              <a:tr h="306000">
                <a:tc>
                  <a:txBody>
                    <a:bodyPr/>
                    <a:lstStyle/>
                    <a:p>
                      <a:pPr algn="l"/>
                      <a:r>
                        <a:rPr lang="en-US" sz="900" dirty="0" err="1">
                          <a:latin typeface="Poppins" pitchFamily="2" charset="77"/>
                          <a:cs typeface="Poppins" pitchFamily="2" charset="77"/>
                        </a:rPr>
                        <a:t>Kinsei</a:t>
                      </a:r>
                      <a:endParaRPr lang="en-US" sz="9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101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900" dirty="0">
                          <a:latin typeface="Poppins" pitchFamily="2" charset="77"/>
                          <a:cs typeface="Poppins" pitchFamily="2" charset="77"/>
                        </a:rPr>
                        <a:t>97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900" dirty="0">
                          <a:latin typeface="Poppins" pitchFamily="2" charset="77"/>
                          <a:cs typeface="Poppins" pitchFamily="2" charset="77"/>
                        </a:rPr>
                        <a:t>99</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102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96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900" dirty="0">
                          <a:latin typeface="Poppins" pitchFamily="2" charset="77"/>
                          <a:cs typeface="Poppins" pitchFamily="2" charset="77"/>
                        </a:rPr>
                        <a:t>81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113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105</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E683"/>
                    </a:solidFill>
                  </a:tcPr>
                </a:tc>
                <a:tc>
                  <a:txBody>
                    <a:bodyPr/>
                    <a:lstStyle/>
                    <a:p>
                      <a:pPr algn="ctr"/>
                      <a:r>
                        <a:rPr lang="en-US" sz="900" dirty="0">
                          <a:latin typeface="Poppins" pitchFamily="2" charset="77"/>
                          <a:cs typeface="Poppins" pitchFamily="2" charset="77"/>
                        </a:rPr>
                        <a:t>107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104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107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extLst>
                  <a:ext uri="{0D108BD9-81ED-4DB2-BD59-A6C34878D82A}">
                    <a16:rowId xmlns:a16="http://schemas.microsoft.com/office/drawing/2014/main" val="288703950"/>
                  </a:ext>
                </a:extLst>
              </a:tr>
              <a:tr h="306000">
                <a:tc>
                  <a:txBody>
                    <a:bodyPr/>
                    <a:lstStyle/>
                    <a:p>
                      <a:pPr algn="l"/>
                      <a:r>
                        <a:rPr lang="en-US" sz="900" dirty="0">
                          <a:latin typeface="Poppins" pitchFamily="2" charset="77"/>
                          <a:cs typeface="Poppins" pitchFamily="2" charset="77"/>
                        </a:rPr>
                        <a:t>Rockstar</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98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900" dirty="0">
                          <a:latin typeface="Poppins" pitchFamily="2" charset="77"/>
                          <a:cs typeface="Poppins" pitchFamily="2" charset="77"/>
                        </a:rPr>
                        <a:t>84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97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103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E984"/>
                    </a:solidFill>
                  </a:tcPr>
                </a:tc>
                <a:tc>
                  <a:txBody>
                    <a:bodyPr/>
                    <a:lstStyle/>
                    <a:p>
                      <a:pPr algn="ctr"/>
                      <a:r>
                        <a:rPr lang="en-US" sz="900" dirty="0">
                          <a:latin typeface="Poppins" pitchFamily="2" charset="77"/>
                          <a:cs typeface="Poppins" pitchFamily="2" charset="77"/>
                        </a:rPr>
                        <a:t>116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83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87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108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4D680"/>
                    </a:solidFill>
                  </a:tcPr>
                </a:tc>
                <a:tc>
                  <a:txBody>
                    <a:bodyPr/>
                    <a:lstStyle/>
                    <a:p>
                      <a:pPr algn="ctr"/>
                      <a:r>
                        <a:rPr lang="en-US" sz="900" dirty="0">
                          <a:latin typeface="Poppins" pitchFamily="2" charset="77"/>
                          <a:cs typeface="Poppins" pitchFamily="2" charset="77"/>
                        </a:rPr>
                        <a:t>73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120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tc>
                  <a:txBody>
                    <a:bodyPr/>
                    <a:lstStyle/>
                    <a:p>
                      <a:pPr algn="ctr"/>
                      <a:r>
                        <a:rPr lang="en-US" sz="900" dirty="0">
                          <a:latin typeface="Poppins" pitchFamily="2" charset="77"/>
                          <a:cs typeface="Poppins" pitchFamily="2" charset="77"/>
                        </a:rPr>
                        <a:t>110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3832072745"/>
                  </a:ext>
                </a:extLst>
              </a:tr>
              <a:tr h="306000">
                <a:tc>
                  <a:txBody>
                    <a:bodyPr/>
                    <a:lstStyle/>
                    <a:p>
                      <a:pPr algn="l"/>
                      <a:r>
                        <a:rPr lang="en-US" sz="900" dirty="0" err="1">
                          <a:latin typeface="Poppins" pitchFamily="2" charset="77"/>
                          <a:cs typeface="Poppins" pitchFamily="2" charset="77"/>
                        </a:rPr>
                        <a:t>Yitpi</a:t>
                      </a:r>
                      <a:endParaRPr lang="en-US" sz="9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93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8D72"/>
                    </a:solidFill>
                  </a:tcPr>
                </a:tc>
                <a:tc>
                  <a:txBody>
                    <a:bodyPr/>
                    <a:lstStyle/>
                    <a:p>
                      <a:pPr algn="ctr"/>
                      <a:r>
                        <a:rPr lang="en-US" sz="900" dirty="0">
                          <a:latin typeface="Poppins" pitchFamily="2" charset="77"/>
                          <a:cs typeface="Poppins" pitchFamily="2" charset="77"/>
                        </a:rPr>
                        <a:t>101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900" dirty="0">
                          <a:latin typeface="Poppins" pitchFamily="2" charset="77"/>
                          <a:cs typeface="Poppins" pitchFamily="2" charset="77"/>
                        </a:rPr>
                        <a:t>84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97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8D72"/>
                    </a:solidFill>
                  </a:tcPr>
                </a:tc>
                <a:tc>
                  <a:txBody>
                    <a:bodyPr/>
                    <a:lstStyle/>
                    <a:p>
                      <a:pPr algn="ctr"/>
                      <a:r>
                        <a:rPr lang="en-US" sz="900" dirty="0">
                          <a:latin typeface="Poppins" pitchFamily="2" charset="77"/>
                          <a:cs typeface="Poppins" pitchFamily="2" charset="77"/>
                        </a:rPr>
                        <a:t>92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900" dirty="0">
                          <a:latin typeface="Poppins" pitchFamily="2" charset="77"/>
                          <a:cs typeface="Poppins" pitchFamily="2" charset="77"/>
                        </a:rPr>
                        <a:t>95</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8D72"/>
                    </a:solidFill>
                  </a:tcPr>
                </a:tc>
                <a:tc>
                  <a:txBody>
                    <a:bodyPr/>
                    <a:lstStyle/>
                    <a:p>
                      <a:pPr algn="ctr"/>
                      <a:r>
                        <a:rPr lang="en-US" sz="900" dirty="0">
                          <a:latin typeface="Poppins" pitchFamily="2" charset="77"/>
                          <a:cs typeface="Poppins" pitchFamily="2" charset="77"/>
                        </a:rPr>
                        <a:t>90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98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8D72"/>
                    </a:solidFill>
                  </a:tcPr>
                </a:tc>
                <a:tc>
                  <a:txBody>
                    <a:bodyPr/>
                    <a:lstStyle/>
                    <a:p>
                      <a:pPr algn="ctr"/>
                      <a:r>
                        <a:rPr lang="en-US" sz="900" dirty="0">
                          <a:latin typeface="Poppins" pitchFamily="2" charset="77"/>
                          <a:cs typeface="Poppins" pitchFamily="2" charset="77"/>
                        </a:rPr>
                        <a:t>104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900" dirty="0">
                          <a:latin typeface="Poppins" pitchFamily="2" charset="77"/>
                          <a:cs typeface="Poppins" pitchFamily="2" charset="77"/>
                        </a:rPr>
                        <a:t>102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900" dirty="0">
                          <a:latin typeface="Poppins" pitchFamily="2" charset="77"/>
                          <a:cs typeface="Poppins" pitchFamily="2" charset="77"/>
                        </a:rPr>
                        <a:t>76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extLst>
                  <a:ext uri="{0D108BD9-81ED-4DB2-BD59-A6C34878D82A}">
                    <a16:rowId xmlns:a16="http://schemas.microsoft.com/office/drawing/2014/main" val="2315995604"/>
                  </a:ext>
                </a:extLst>
              </a:tr>
              <a:tr h="306000">
                <a:tc>
                  <a:txBody>
                    <a:bodyPr/>
                    <a:lstStyle/>
                    <a:p>
                      <a:pPr algn="l"/>
                      <a:r>
                        <a:rPr lang="en-US" sz="900" dirty="0">
                          <a:latin typeface="Poppins" pitchFamily="2" charset="77"/>
                          <a:cs typeface="Poppins" pitchFamily="2" charset="77"/>
                        </a:rPr>
                        <a:t>Magenta</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88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83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76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92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96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DC77D"/>
                    </a:solidFill>
                  </a:tcPr>
                </a:tc>
                <a:tc>
                  <a:txBody>
                    <a:bodyPr/>
                    <a:lstStyle/>
                    <a:p>
                      <a:pPr algn="ctr"/>
                      <a:r>
                        <a:rPr lang="en-US" sz="900" dirty="0">
                          <a:latin typeface="Poppins" pitchFamily="2" charset="77"/>
                          <a:cs typeface="Poppins" pitchFamily="2" charset="77"/>
                        </a:rPr>
                        <a:t>100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BB379"/>
                    </a:solidFill>
                  </a:tcPr>
                </a:tc>
                <a:tc>
                  <a:txBody>
                    <a:bodyPr/>
                    <a:lstStyle/>
                    <a:p>
                      <a:pPr algn="ctr"/>
                      <a:r>
                        <a:rPr lang="en-US" sz="900" dirty="0">
                          <a:latin typeface="Poppins" pitchFamily="2" charset="77"/>
                          <a:cs typeface="Poppins" pitchFamily="2" charset="77"/>
                        </a:rPr>
                        <a:t>108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E683"/>
                    </a:solidFill>
                  </a:tcPr>
                </a:tc>
                <a:tc>
                  <a:txBody>
                    <a:bodyPr/>
                    <a:lstStyle/>
                    <a:p>
                      <a:pPr algn="ctr"/>
                      <a:r>
                        <a:rPr lang="en-US" sz="900" dirty="0">
                          <a:latin typeface="Poppins" pitchFamily="2" charset="77"/>
                          <a:cs typeface="Poppins" pitchFamily="2" charset="77"/>
                        </a:rPr>
                        <a:t>97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8D72"/>
                    </a:solidFill>
                  </a:tcPr>
                </a:tc>
                <a:tc>
                  <a:txBody>
                    <a:bodyPr/>
                    <a:lstStyle/>
                    <a:p>
                      <a:pPr algn="ctr"/>
                      <a:r>
                        <a:rPr lang="en-US" sz="900" dirty="0">
                          <a:latin typeface="Poppins" pitchFamily="2" charset="77"/>
                          <a:cs typeface="Poppins" pitchFamily="2" charset="77"/>
                        </a:rPr>
                        <a:t>73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90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tc>
                  <a:txBody>
                    <a:bodyPr/>
                    <a:lstStyle/>
                    <a:p>
                      <a:pPr algn="ctr"/>
                      <a:r>
                        <a:rPr lang="en-US" sz="900" dirty="0">
                          <a:latin typeface="Poppins" pitchFamily="2" charset="77"/>
                          <a:cs typeface="Poppins" pitchFamily="2" charset="77"/>
                        </a:rPr>
                        <a:t>74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8696B"/>
                    </a:solidFill>
                  </a:tcPr>
                </a:tc>
                <a:extLst>
                  <a:ext uri="{0D108BD9-81ED-4DB2-BD59-A6C34878D82A}">
                    <a16:rowId xmlns:a16="http://schemas.microsoft.com/office/drawing/2014/main" val="2255227842"/>
                  </a:ext>
                </a:extLst>
              </a:tr>
              <a:tr h="306000">
                <a:tc>
                  <a:txBody>
                    <a:bodyPr/>
                    <a:lstStyle/>
                    <a:p>
                      <a:pPr algn="l"/>
                      <a:r>
                        <a:rPr lang="en-US" sz="900" dirty="0">
                          <a:latin typeface="Poppins" pitchFamily="2" charset="77"/>
                          <a:cs typeface="Poppins" pitchFamily="2" charset="77"/>
                        </a:rPr>
                        <a:t>Site Mean (t/ha)</a:t>
                      </a:r>
                    </a:p>
                  </a:txBody>
                  <a:tcPr marR="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4.46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5.20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5.36</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6.14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5.31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3.21</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3.68</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3.37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4.04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2.85</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dirty="0">
                          <a:latin typeface="Poppins" pitchFamily="2" charset="77"/>
                          <a:cs typeface="Poppins" pitchFamily="2" charset="77"/>
                        </a:rPr>
                        <a:t>5.20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6403919"/>
                  </a:ext>
                </a:extLst>
              </a:tr>
            </a:tbl>
          </a:graphicData>
        </a:graphic>
      </p:graphicFrame>
    </p:spTree>
    <p:extLst>
      <p:ext uri="{BB962C8B-B14F-4D97-AF65-F5344CB8AC3E}">
        <p14:creationId xmlns:p14="http://schemas.microsoft.com/office/powerpoint/2010/main" val="282323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3CD6-1C16-8F35-9411-763E0E84E772}"/>
              </a:ext>
            </a:extLst>
          </p:cNvPr>
          <p:cNvSpPr>
            <a:spLocks noGrp="1"/>
          </p:cNvSpPr>
          <p:nvPr>
            <p:ph type="title"/>
          </p:nvPr>
        </p:nvSpPr>
        <p:spPr/>
        <p:txBody>
          <a:bodyPr>
            <a:normAutofit/>
          </a:bodyPr>
          <a:lstStyle/>
          <a:p>
            <a:r>
              <a:rPr lang="en-US" sz="3200" dirty="0"/>
              <a:t>NVT long term MET yield performance</a:t>
            </a:r>
          </a:p>
        </p:txBody>
      </p:sp>
      <p:sp>
        <p:nvSpPr>
          <p:cNvPr id="3" name="Content Placeholder 2">
            <a:extLst>
              <a:ext uri="{FF2B5EF4-FFF2-40B4-BE49-F238E27FC236}">
                <a16:creationId xmlns:a16="http://schemas.microsoft.com/office/drawing/2014/main" id="{B0E8A021-E1B5-AA32-5507-F63176ACE930}"/>
              </a:ext>
            </a:extLst>
          </p:cNvPr>
          <p:cNvSpPr>
            <a:spLocks noGrp="1"/>
          </p:cNvSpPr>
          <p:nvPr>
            <p:ph idx="1"/>
          </p:nvPr>
        </p:nvSpPr>
        <p:spPr>
          <a:xfrm>
            <a:off x="453692" y="4983480"/>
            <a:ext cx="11229986" cy="1145689"/>
          </a:xfrm>
        </p:spPr>
        <p:txBody>
          <a:bodyPr>
            <a:normAutofit/>
          </a:bodyPr>
          <a:lstStyle/>
          <a:p>
            <a:pPr>
              <a:lnSpc>
                <a:spcPct val="100000"/>
              </a:lnSpc>
            </a:pPr>
            <a:r>
              <a:rPr lang="en-US" sz="1400" dirty="0" err="1"/>
              <a:t>Mowhawk</a:t>
            </a:r>
            <a:r>
              <a:rPr lang="en-US" sz="1400" dirty="0"/>
              <a:t> maintains a 10-15% yield advantage over </a:t>
            </a:r>
            <a:r>
              <a:rPr lang="en-US" sz="1400" dirty="0" err="1"/>
              <a:t>Illabo</a:t>
            </a:r>
            <a:r>
              <a:rPr lang="en-US" sz="1400" dirty="0"/>
              <a:t> across years and wide yield range</a:t>
            </a:r>
          </a:p>
          <a:p>
            <a:pPr>
              <a:lnSpc>
                <a:spcPct val="100000"/>
              </a:lnSpc>
            </a:pPr>
            <a:r>
              <a:rPr lang="en-US" sz="1400" dirty="0" err="1"/>
              <a:t>Mowhawk</a:t>
            </a:r>
            <a:r>
              <a:rPr lang="en-US" sz="1400" dirty="0"/>
              <a:t> tends to have higher yield advantage over </a:t>
            </a:r>
            <a:r>
              <a:rPr lang="en-US" sz="1400" dirty="0" err="1"/>
              <a:t>Illabo</a:t>
            </a:r>
            <a:r>
              <a:rPr lang="en-US" sz="1400" dirty="0"/>
              <a:t> in sub 4.0 t/ha average production areas</a:t>
            </a:r>
          </a:p>
        </p:txBody>
      </p:sp>
      <p:graphicFrame>
        <p:nvGraphicFramePr>
          <p:cNvPr id="8" name="Table 12">
            <a:extLst>
              <a:ext uri="{FF2B5EF4-FFF2-40B4-BE49-F238E27FC236}">
                <a16:creationId xmlns:a16="http://schemas.microsoft.com/office/drawing/2014/main" id="{4A5B9008-4733-CDCE-EB29-5F03DA89FEAC}"/>
              </a:ext>
            </a:extLst>
          </p:cNvPr>
          <p:cNvGraphicFramePr>
            <a:graphicFrameLocks noGrp="1"/>
          </p:cNvGraphicFramePr>
          <p:nvPr>
            <p:extLst>
              <p:ext uri="{D42A27DB-BD31-4B8C-83A1-F6EECF244321}">
                <p14:modId xmlns:p14="http://schemas.microsoft.com/office/powerpoint/2010/main" val="603745729"/>
              </p:ext>
            </p:extLst>
          </p:nvPr>
        </p:nvGraphicFramePr>
        <p:xfrm>
          <a:off x="451678" y="1234440"/>
          <a:ext cx="11232000" cy="3266656"/>
        </p:xfrm>
        <a:graphic>
          <a:graphicData uri="http://schemas.openxmlformats.org/drawingml/2006/table">
            <a:tbl>
              <a:tblPr firstRow="1" bandRow="1">
                <a:tableStyleId>{073A0DAA-6AF3-43AB-8588-CEC1D06C72B9}</a:tableStyleId>
              </a:tblPr>
              <a:tblGrid>
                <a:gridCol w="936000">
                  <a:extLst>
                    <a:ext uri="{9D8B030D-6E8A-4147-A177-3AD203B41FA5}">
                      <a16:colId xmlns:a16="http://schemas.microsoft.com/office/drawing/2014/main" val="3737906505"/>
                    </a:ext>
                  </a:extLst>
                </a:gridCol>
                <a:gridCol w="936000">
                  <a:extLst>
                    <a:ext uri="{9D8B030D-6E8A-4147-A177-3AD203B41FA5}">
                      <a16:colId xmlns:a16="http://schemas.microsoft.com/office/drawing/2014/main" val="2870463792"/>
                    </a:ext>
                  </a:extLst>
                </a:gridCol>
                <a:gridCol w="936000">
                  <a:extLst>
                    <a:ext uri="{9D8B030D-6E8A-4147-A177-3AD203B41FA5}">
                      <a16:colId xmlns:a16="http://schemas.microsoft.com/office/drawing/2014/main" val="3392183797"/>
                    </a:ext>
                  </a:extLst>
                </a:gridCol>
                <a:gridCol w="936000">
                  <a:extLst>
                    <a:ext uri="{9D8B030D-6E8A-4147-A177-3AD203B41FA5}">
                      <a16:colId xmlns:a16="http://schemas.microsoft.com/office/drawing/2014/main" val="3195463272"/>
                    </a:ext>
                  </a:extLst>
                </a:gridCol>
                <a:gridCol w="936000">
                  <a:extLst>
                    <a:ext uri="{9D8B030D-6E8A-4147-A177-3AD203B41FA5}">
                      <a16:colId xmlns:a16="http://schemas.microsoft.com/office/drawing/2014/main" val="1631518397"/>
                    </a:ext>
                  </a:extLst>
                </a:gridCol>
                <a:gridCol w="936000">
                  <a:extLst>
                    <a:ext uri="{9D8B030D-6E8A-4147-A177-3AD203B41FA5}">
                      <a16:colId xmlns:a16="http://schemas.microsoft.com/office/drawing/2014/main" val="2836129762"/>
                    </a:ext>
                  </a:extLst>
                </a:gridCol>
                <a:gridCol w="936000">
                  <a:extLst>
                    <a:ext uri="{9D8B030D-6E8A-4147-A177-3AD203B41FA5}">
                      <a16:colId xmlns:a16="http://schemas.microsoft.com/office/drawing/2014/main" val="134041319"/>
                    </a:ext>
                  </a:extLst>
                </a:gridCol>
                <a:gridCol w="936000">
                  <a:extLst>
                    <a:ext uri="{9D8B030D-6E8A-4147-A177-3AD203B41FA5}">
                      <a16:colId xmlns:a16="http://schemas.microsoft.com/office/drawing/2014/main" val="1024135882"/>
                    </a:ext>
                  </a:extLst>
                </a:gridCol>
                <a:gridCol w="936000">
                  <a:extLst>
                    <a:ext uri="{9D8B030D-6E8A-4147-A177-3AD203B41FA5}">
                      <a16:colId xmlns:a16="http://schemas.microsoft.com/office/drawing/2014/main" val="2990637544"/>
                    </a:ext>
                  </a:extLst>
                </a:gridCol>
                <a:gridCol w="936000">
                  <a:extLst>
                    <a:ext uri="{9D8B030D-6E8A-4147-A177-3AD203B41FA5}">
                      <a16:colId xmlns:a16="http://schemas.microsoft.com/office/drawing/2014/main" val="3338866466"/>
                    </a:ext>
                  </a:extLst>
                </a:gridCol>
                <a:gridCol w="936000">
                  <a:extLst>
                    <a:ext uri="{9D8B030D-6E8A-4147-A177-3AD203B41FA5}">
                      <a16:colId xmlns:a16="http://schemas.microsoft.com/office/drawing/2014/main" val="311951389"/>
                    </a:ext>
                  </a:extLst>
                </a:gridCol>
                <a:gridCol w="936000">
                  <a:extLst>
                    <a:ext uri="{9D8B030D-6E8A-4147-A177-3AD203B41FA5}">
                      <a16:colId xmlns:a16="http://schemas.microsoft.com/office/drawing/2014/main" val="1863001313"/>
                    </a:ext>
                  </a:extLst>
                </a:gridCol>
              </a:tblGrid>
              <a:tr h="362612">
                <a:tc gridSpan="12">
                  <a:txBody>
                    <a:bodyPr/>
                    <a:lstStyle/>
                    <a:p>
                      <a:pPr algn="ctr" rtl="0">
                        <a:defRPr sz="1600" b="0" i="0" u="none" strike="noStrike" kern="1200" spc="0" baseline="0">
                          <a:solidFill>
                            <a:prstClr val="black">
                              <a:lumMod val="65000"/>
                              <a:lumOff val="35000"/>
                            </a:prstClr>
                          </a:solidFill>
                          <a:latin typeface="Poppins Light" pitchFamily="2" charset="77"/>
                          <a:ea typeface="+mn-ea"/>
                          <a:cs typeface="Poppins Light" pitchFamily="2" charset="77"/>
                        </a:defRPr>
                      </a:pPr>
                      <a:r>
                        <a:rPr lang="en-US" sz="1800" b="0" i="0" dirty="0">
                          <a:latin typeface="Poppins Light" pitchFamily="2" charset="77"/>
                          <a:cs typeface="Poppins Light" pitchFamily="2" charset="77"/>
                        </a:rPr>
                        <a:t>2022 WA Early NVT MET Long Term Yield Report Friday Feb 24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r>
                        <a:rPr lang="en-US" sz="1100" dirty="0">
                          <a:latin typeface="Poppins" pitchFamily="2" charset="77"/>
                          <a:cs typeface="Poppins" pitchFamily="2" charset="77"/>
                        </a:rPr>
                        <a:t>Denison</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r>
                        <a:rPr lang="en-US" sz="1100" dirty="0" err="1">
                          <a:latin typeface="Poppins" pitchFamily="2" charset="77"/>
                          <a:cs typeface="Poppins" pitchFamily="2" charset="77"/>
                        </a:rPr>
                        <a:t>Illabo</a:t>
                      </a: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r>
                        <a:rPr lang="en-US" sz="1100" dirty="0" err="1">
                          <a:latin typeface="Poppins" pitchFamily="2" charset="77"/>
                          <a:cs typeface="Poppins" pitchFamily="2" charset="77"/>
                        </a:rPr>
                        <a:t>Mowhawk</a:t>
                      </a: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r>
                        <a:rPr lang="en-US" sz="1100" dirty="0">
                          <a:latin typeface="Poppins" pitchFamily="2" charset="77"/>
                          <a:cs typeface="Poppins" pitchFamily="2" charset="77"/>
                        </a:rPr>
                        <a:t>Rockstar</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tc hMerge="1">
                  <a:txBody>
                    <a:bodyPr/>
                    <a:lstStyle/>
                    <a:p>
                      <a:pPr algn="ctr"/>
                      <a:endParaRPr lang="en-US" sz="1100" dirty="0">
                        <a:latin typeface="Poppins" pitchFamily="2" charset="77"/>
                        <a:cs typeface="Poppins" pitchFamily="2" charset="77"/>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4292E"/>
                    </a:solidFill>
                  </a:tcPr>
                </a:tc>
                <a:extLst>
                  <a:ext uri="{0D108BD9-81ED-4DB2-BD59-A6C34878D82A}">
                    <a16:rowId xmlns:a16="http://schemas.microsoft.com/office/drawing/2014/main" val="3452242315"/>
                  </a:ext>
                </a:extLst>
              </a:tr>
              <a:tr h="362612">
                <a:tc>
                  <a:txBody>
                    <a:bodyPr/>
                    <a:lstStyle/>
                    <a:p>
                      <a:pPr algn="l"/>
                      <a:endParaRPr lang="en-US" sz="1100" dirty="0">
                        <a:latin typeface="Poppins" pitchFamily="2" charset="77"/>
                        <a:cs typeface="Poppins" pitchFamily="2" charset="77"/>
                      </a:endParaRPr>
                    </a:p>
                  </a:txBody>
                  <a:tcPr marL="72000" marR="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Group</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1.5</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2</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2.5</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3</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3.5</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4</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4.5</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5</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5.5</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6</a:t>
                      </a: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0491335"/>
                  </a:ext>
                </a:extLst>
              </a:tr>
              <a:tr h="362612">
                <a:tc>
                  <a:txBody>
                    <a:bodyPr/>
                    <a:lstStyle/>
                    <a:p>
                      <a:pPr algn="l"/>
                      <a:endParaRPr lang="en-US" sz="1100" dirty="0">
                        <a:latin typeface="Poppins" pitchFamily="2" charset="77"/>
                        <a:cs typeface="Poppins" pitchFamily="2" charset="77"/>
                      </a:endParaRP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Mean Yield</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1.19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21.87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2.20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2.81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3.18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3.71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4.14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4.62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5.21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100" dirty="0">
                          <a:solidFill>
                            <a:schemeClr val="bg1"/>
                          </a:solidFill>
                          <a:latin typeface="Poppins" pitchFamily="2" charset="77"/>
                          <a:cs typeface="Poppins" pitchFamily="2" charset="77"/>
                        </a:rPr>
                        <a:t>5.96 t/ha</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51614251"/>
                  </a:ext>
                </a:extLst>
              </a:tr>
              <a:tr h="362612">
                <a:tc>
                  <a:txBody>
                    <a:bodyPr/>
                    <a:lstStyle/>
                    <a:p>
                      <a:pPr algn="l"/>
                      <a:r>
                        <a:rPr lang="en-US" sz="1100" dirty="0">
                          <a:latin typeface="Poppins" pitchFamily="2" charset="77"/>
                          <a:cs typeface="Poppins" pitchFamily="2" charset="77"/>
                        </a:rPr>
                        <a:t>Variety</a:t>
                      </a: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Trials</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3</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6</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6930018"/>
                  </a:ext>
                </a:extLst>
              </a:tr>
              <a:tr h="362612">
                <a:tc>
                  <a:txBody>
                    <a:bodyPr/>
                    <a:lstStyle/>
                    <a:p>
                      <a:pPr algn="l"/>
                      <a:r>
                        <a:rPr lang="en-US" sz="1100" dirty="0" err="1">
                          <a:solidFill>
                            <a:schemeClr val="bg1"/>
                          </a:solidFill>
                          <a:latin typeface="Poppins" pitchFamily="2" charset="77"/>
                          <a:cs typeface="Poppins" pitchFamily="2" charset="77"/>
                        </a:rPr>
                        <a:t>Mowhawk</a:t>
                      </a:r>
                      <a:endParaRPr lang="en-US" sz="1100" dirty="0">
                        <a:solidFill>
                          <a:schemeClr val="bg1"/>
                        </a:solidFill>
                        <a:latin typeface="Poppins" pitchFamily="2" charset="77"/>
                        <a:cs typeface="Poppins" pitchFamily="2" charset="77"/>
                      </a:endParaRP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10</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102!</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106!</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103!</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104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114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117</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111</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105</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119</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tc>
                  <a:txBody>
                    <a:bodyPr/>
                    <a:lstStyle/>
                    <a:p>
                      <a:pPr algn="ctr"/>
                      <a:r>
                        <a:rPr lang="en-US" sz="1100" dirty="0">
                          <a:solidFill>
                            <a:schemeClr val="bg1"/>
                          </a:solidFill>
                          <a:latin typeface="Poppins" pitchFamily="2" charset="77"/>
                          <a:cs typeface="Poppins" pitchFamily="2" charset="77"/>
                        </a:rPr>
                        <a:t>115</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FC664"/>
                    </a:solidFill>
                  </a:tcPr>
                </a:tc>
                <a:extLst>
                  <a:ext uri="{0D108BD9-81ED-4DB2-BD59-A6C34878D82A}">
                    <a16:rowId xmlns:a16="http://schemas.microsoft.com/office/drawing/2014/main" val="2489870879"/>
                  </a:ext>
                </a:extLst>
              </a:tr>
              <a:tr h="362612">
                <a:tc>
                  <a:txBody>
                    <a:bodyPr/>
                    <a:lstStyle/>
                    <a:p>
                      <a:pPr algn="l"/>
                      <a:r>
                        <a:rPr lang="en-US" sz="1100" dirty="0" err="1">
                          <a:latin typeface="Poppins" pitchFamily="2" charset="77"/>
                          <a:cs typeface="Poppins" pitchFamily="2" charset="77"/>
                        </a:rPr>
                        <a:t>RockStar</a:t>
                      </a:r>
                      <a:endParaRPr lang="en-US" sz="1100" dirty="0">
                        <a:latin typeface="Poppins" pitchFamily="2" charset="77"/>
                        <a:cs typeface="Poppins" pitchFamily="2" charset="77"/>
                      </a:endParaRP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28</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105!</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119</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124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118</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116</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91</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113</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122</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104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108</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69427"/>
                  </a:ext>
                </a:extLst>
              </a:tr>
              <a:tr h="362612">
                <a:tc>
                  <a:txBody>
                    <a:bodyPr/>
                    <a:lstStyle/>
                    <a:p>
                      <a:pPr algn="l"/>
                      <a:r>
                        <a:rPr lang="en-US" sz="1100" dirty="0">
                          <a:latin typeface="Poppins" pitchFamily="2" charset="77"/>
                          <a:cs typeface="Poppins" pitchFamily="2" charset="77"/>
                        </a:rPr>
                        <a:t>Denison</a:t>
                      </a: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22</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115</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107!</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113</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116</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115</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106</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112</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110</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104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118</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6125429"/>
                  </a:ext>
                </a:extLst>
              </a:tr>
              <a:tr h="362612">
                <a:tc>
                  <a:txBody>
                    <a:bodyPr/>
                    <a:lstStyle/>
                    <a:p>
                      <a:pPr algn="l"/>
                      <a:r>
                        <a:rPr lang="en-US" sz="1100" dirty="0" err="1">
                          <a:latin typeface="Poppins" pitchFamily="2" charset="77"/>
                          <a:cs typeface="Poppins" pitchFamily="2" charset="77"/>
                        </a:rPr>
                        <a:t>Illabo</a:t>
                      </a:r>
                      <a:endParaRPr lang="en-US" sz="1100" dirty="0">
                        <a:latin typeface="Poppins" pitchFamily="2" charset="77"/>
                        <a:cs typeface="Poppins" pitchFamily="2" charset="77"/>
                      </a:endParaRP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32</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89</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100</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92</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91</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98</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108</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99</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96</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111</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100" dirty="0">
                          <a:latin typeface="Poppins" pitchFamily="2" charset="77"/>
                          <a:cs typeface="Poppins" pitchFamily="2" charset="77"/>
                        </a:rPr>
                        <a:t>96</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87238341"/>
                  </a:ext>
                </a:extLst>
              </a:tr>
              <a:tr h="362612">
                <a:tc>
                  <a:txBody>
                    <a:bodyPr/>
                    <a:lstStyle/>
                    <a:p>
                      <a:pPr algn="l"/>
                      <a:r>
                        <a:rPr lang="en-US" sz="1100" dirty="0">
                          <a:latin typeface="Poppins" pitchFamily="2" charset="77"/>
                          <a:cs typeface="Poppins" pitchFamily="2" charset="77"/>
                        </a:rPr>
                        <a:t>DS Pascal</a:t>
                      </a:r>
                    </a:p>
                  </a:txBody>
                  <a:tcPr marL="7200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23</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93</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103</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103</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99</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94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88</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96</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103</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94</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Poppins" pitchFamily="2" charset="77"/>
                          <a:cs typeface="Poppins" pitchFamily="2" charset="77"/>
                        </a:rPr>
                        <a:t>88</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5873778"/>
                  </a:ext>
                </a:extLst>
              </a:tr>
            </a:tbl>
          </a:graphicData>
        </a:graphic>
      </p:graphicFrame>
      <p:sp>
        <p:nvSpPr>
          <p:cNvPr id="10" name="Content Placeholder 2">
            <a:extLst>
              <a:ext uri="{FF2B5EF4-FFF2-40B4-BE49-F238E27FC236}">
                <a16:creationId xmlns:a16="http://schemas.microsoft.com/office/drawing/2014/main" id="{32FF43C3-6E2D-3CAC-6FC0-57349CEFE9CF}"/>
              </a:ext>
            </a:extLst>
          </p:cNvPr>
          <p:cNvSpPr txBox="1">
            <a:spLocks/>
          </p:cNvSpPr>
          <p:nvPr/>
        </p:nvSpPr>
        <p:spPr>
          <a:xfrm>
            <a:off x="451678" y="4542693"/>
            <a:ext cx="7002950" cy="440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4292E"/>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4292E"/>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4292E"/>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4292E"/>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dirty="0"/>
              <a:t>!-This variety was not present in trials in this yield range and is predicted yield only</a:t>
            </a:r>
          </a:p>
        </p:txBody>
      </p:sp>
    </p:spTree>
    <p:extLst>
      <p:ext uri="{BB962C8B-B14F-4D97-AF65-F5344CB8AC3E}">
        <p14:creationId xmlns:p14="http://schemas.microsoft.com/office/powerpoint/2010/main" val="65137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TotalTime>
  <Words>2358</Words>
  <Application>Microsoft Macintosh PowerPoint</Application>
  <PresentationFormat>Widescreen</PresentationFormat>
  <Paragraphs>761</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Poppins</vt:lpstr>
      <vt:lpstr>Poppins Light</vt:lpstr>
      <vt:lpstr>Poppins SemiBold</vt:lpstr>
      <vt:lpstr>Office Theme</vt:lpstr>
      <vt:lpstr>PowerPoint Presentation</vt:lpstr>
      <vt:lpstr>Overview</vt:lpstr>
      <vt:lpstr>Variety Background</vt:lpstr>
      <vt:lpstr>Agronomic Features</vt:lpstr>
      <vt:lpstr>Maturity Fit</vt:lpstr>
      <vt:lpstr>Maturity Fit – Days to heading</vt:lpstr>
      <vt:lpstr>2022 NVT individual site yield performance</vt:lpstr>
      <vt:lpstr>2022 NVT individual site yield performance</vt:lpstr>
      <vt:lpstr>NVT long term MET yield performance</vt:lpstr>
      <vt:lpstr>DIRPD WA TOS yield performance 2021</vt:lpstr>
      <vt:lpstr>DIRPD WA TOS yield performance 2022</vt:lpstr>
      <vt:lpstr>LRPB long term MET yield performance (2019-2022) </vt:lpstr>
      <vt:lpstr>DIRPD WA TOS yield performance 2022</vt:lpstr>
      <vt:lpstr>Disease profile</vt:lpstr>
      <vt:lpstr>Pre-harvest sprouting comparisons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Taylor</dc:creator>
  <cp:lastModifiedBy>Andrew Taylor</cp:lastModifiedBy>
  <cp:revision>79</cp:revision>
  <dcterms:created xsi:type="dcterms:W3CDTF">2023-08-31T23:34:29Z</dcterms:created>
  <dcterms:modified xsi:type="dcterms:W3CDTF">2023-09-14T09:20:57Z</dcterms:modified>
</cp:coreProperties>
</file>